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322" r:id="rId5"/>
    <p:sldId id="321" r:id="rId6"/>
    <p:sldId id="315" r:id="rId7"/>
    <p:sldId id="320" r:id="rId8"/>
    <p:sldId id="319" r:id="rId9"/>
    <p:sldId id="318" r:id="rId10"/>
    <p:sldId id="316" r:id="rId11"/>
    <p:sldId id="324" r:id="rId12"/>
    <p:sldId id="31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B8BF"/>
    <a:srgbClr val="5869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B33273-5D58-2232-3995-B1276AFD4131}" v="1192" dt="2024-10-04T10:15:19.069"/>
    <p1510:client id="{BD0FB4B4-0665-FF40-043E-F850CACD67FF}" v="2623" dt="2024-10-04T10:23:37.463"/>
  </p1510:revLst>
</p1510:revInfo>
</file>

<file path=ppt/tableStyles.xml><?xml version="1.0" encoding="utf-8"?>
<a:tblStyleLst xmlns:a="http://schemas.openxmlformats.org/drawingml/2006/main" def="{0E3FDE45-AF77-4B5C-9715-49D594BDF05E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26" autoAdjust="0"/>
    <p:restoredTop sz="95388" autoAdjust="0"/>
  </p:normalViewPr>
  <p:slideViewPr>
    <p:cSldViewPr snapToGrid="0">
      <p:cViewPr>
        <p:scale>
          <a:sx n="100" d="100"/>
          <a:sy n="100" d="100"/>
        </p:scale>
        <p:origin x="-610" y="-533"/>
      </p:cViewPr>
      <p:guideLst/>
    </p:cSldViewPr>
  </p:slideViewPr>
  <p:outlineViewPr>
    <p:cViewPr>
      <p:scale>
        <a:sx n="33" d="100"/>
        <a:sy n="33" d="100"/>
      </p:scale>
      <p:origin x="0" y="-777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" d="2"/>
          <a:sy n="1" d="2"/>
        </p:scale>
        <p:origin x="3480" y="55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1A50702-3C68-4B14-B819-72B57D27F94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0F4880-E690-44D0-8356-A9E7BDBAB09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E6205E-B305-4B90-9534-3C5E99A0275E}" type="datetimeFigureOut">
              <a:rPr lang="en-US" smtClean="0"/>
              <a:t>10/4/2024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B4ACF6-39FD-4B08-A7D5-5BFDC37B462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7C9FD2-2C57-4DE7-8EA4-86DEE80B988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AC623C-86E0-4A85-83FB-F4A716956F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9555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3722F1-E430-42A1-A473-1759336AECCE}" type="datetimeFigureOut">
              <a:rPr lang="en-US" smtClean="0"/>
              <a:t>10/4/2024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7D7554-D10C-4E29-B8E6-BB7111FA614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347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1"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1B5E70F-EF03-B535-2505-BC971E3BC3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5943600"/>
            <a:ext cx="9144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794424E-93DD-A404-D05E-EF6030A76D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96628" y="0"/>
            <a:ext cx="0" cy="6858000"/>
          </a:xfrm>
          <a:prstGeom prst="line">
            <a:avLst/>
          </a:prstGeom>
          <a:ln w="190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B03A3B6B-5129-A46A-A20C-5D7BC706C9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77600" y="0"/>
            <a:ext cx="9144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24E401A1-8CEE-5E1B-343B-D737433AE6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17615" y="690511"/>
            <a:ext cx="5185821" cy="5253089"/>
          </a:xfrm>
        </p:spPr>
        <p:txBody>
          <a:bodyPr anchor="b">
            <a:norm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1784555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ntent and Table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5B3424C-4925-A7F7-02CD-84526B2E22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68814" y="503852"/>
            <a:ext cx="9808773" cy="1427585"/>
          </a:xfrm>
        </p:spPr>
        <p:txBody>
          <a:bodyPr lIns="0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2" name="Content Placeholder 7">
            <a:extLst>
              <a:ext uri="{FF2B5EF4-FFF2-40B4-BE49-F238E27FC236}">
                <a16:creationId xmlns:a16="http://schemas.microsoft.com/office/drawing/2014/main" id="{617CE1C3-9892-2E23-986F-80ABB41823D6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468814" y="2057400"/>
            <a:ext cx="3091027" cy="3867538"/>
          </a:xfrm>
        </p:spPr>
        <p:txBody>
          <a:bodyPr lIns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2000"/>
            </a:lvl1pPr>
            <a:lvl2pPr marL="800100" indent="-3429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2pPr>
            <a:lvl3pPr marL="1257300" indent="-3429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3pPr>
            <a:lvl4pPr marL="1714500" indent="-3429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4pPr>
            <a:lvl5pPr marL="2171700" indent="-3429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able Placeholder 13">
            <a:extLst>
              <a:ext uri="{FF2B5EF4-FFF2-40B4-BE49-F238E27FC236}">
                <a16:creationId xmlns:a16="http://schemas.microsoft.com/office/drawing/2014/main" id="{EA708189-1532-1BDD-104F-4D8556146CEE}"/>
              </a:ext>
            </a:extLst>
          </p:cNvPr>
          <p:cNvSpPr>
            <a:spLocks noGrp="1"/>
          </p:cNvSpPr>
          <p:nvPr>
            <p:ph type="tbl" sz="quarter" idx="12"/>
          </p:nvPr>
        </p:nvSpPr>
        <p:spPr>
          <a:xfrm>
            <a:off x="5097463" y="2051976"/>
            <a:ext cx="6180137" cy="3867538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Click icon to add table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4389812-0415-9025-AB21-4503F7DF3A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77600" y="0"/>
            <a:ext cx="914400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459A5A0-86AD-344B-A0E4-6C55958151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96628" y="0"/>
            <a:ext cx="0" cy="5943600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6E0EC71B-95A1-C740-6B1F-F8DF02E2D164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412136" y="5943601"/>
            <a:ext cx="968983" cy="651912"/>
          </a:xfrm>
        </p:spPr>
        <p:txBody>
          <a:bodyPr/>
          <a:lstStyle/>
          <a:p>
            <a:fld id="{18D65601-5AE2-46FC-B138-694DDD2B51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299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 2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4389812-0415-9025-AB21-4503F7DF3A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77600" y="0"/>
            <a:ext cx="914400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459A5A0-86AD-344B-A0E4-6C55958151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96628" y="0"/>
            <a:ext cx="0" cy="5943600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6">
            <a:extLst>
              <a:ext uri="{FF2B5EF4-FFF2-40B4-BE49-F238E27FC236}">
                <a16:creationId xmlns:a16="http://schemas.microsoft.com/office/drawing/2014/main" id="{75B3424C-4925-A7F7-02CD-84526B2E22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68814" y="503852"/>
            <a:ext cx="9808773" cy="1427585"/>
          </a:xfrm>
        </p:spPr>
        <p:txBody>
          <a:bodyPr lIns="0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B0AB10A-3CAB-D4C0-3CB1-401461802BD3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468814" y="2066731"/>
            <a:ext cx="6452876" cy="3867538"/>
          </a:xfrm>
        </p:spPr>
        <p:txBody>
          <a:bodyPr lIns="0">
            <a:normAutofit/>
          </a:bodyPr>
          <a:lstStyle>
            <a:lvl1pPr>
              <a:lnSpc>
                <a:spcPct val="100000"/>
              </a:lnSpc>
              <a:spcAft>
                <a:spcPts val="600"/>
              </a:spcAft>
              <a:defRPr sz="2000"/>
            </a:lvl1pPr>
            <a:lvl2pPr>
              <a:lnSpc>
                <a:spcPct val="100000"/>
              </a:lnSpc>
              <a:spcAft>
                <a:spcPts val="600"/>
              </a:spcAft>
              <a:defRPr sz="2000"/>
            </a:lvl2pPr>
            <a:lvl3pPr>
              <a:lnSpc>
                <a:spcPct val="100000"/>
              </a:lnSpc>
              <a:spcBef>
                <a:spcPts val="1000"/>
              </a:spcBef>
              <a:spcAft>
                <a:spcPts val="600"/>
              </a:spcAft>
              <a:defRPr sz="2000"/>
            </a:lvl3pPr>
            <a:lvl4pPr>
              <a:lnSpc>
                <a:spcPct val="100000"/>
              </a:lnSpc>
              <a:spcAft>
                <a:spcPts val="1200"/>
              </a:spcAft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7">
            <a:extLst>
              <a:ext uri="{FF2B5EF4-FFF2-40B4-BE49-F238E27FC236}">
                <a16:creationId xmlns:a16="http://schemas.microsoft.com/office/drawing/2014/main" id="{7DBA8ADB-B20F-8404-46AB-AF67E25C7C75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8169196" y="2066731"/>
            <a:ext cx="3108391" cy="3867538"/>
          </a:xfrm>
        </p:spPr>
        <p:txBody>
          <a:bodyPr lIns="0">
            <a:normAutofit/>
          </a:bodyPr>
          <a:lstStyle>
            <a:lvl1pPr marL="0" indent="0">
              <a:lnSpc>
                <a:spcPct val="100000"/>
              </a:lnSpc>
              <a:spcAft>
                <a:spcPts val="600"/>
              </a:spcAft>
              <a:buNone/>
              <a:defRPr sz="2000"/>
            </a:lvl1pPr>
            <a:lvl2pPr marL="800100" indent="-3429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 sz="2000"/>
            </a:lvl2pPr>
            <a:lvl3pPr marL="1257300" indent="-342900">
              <a:buFont typeface="Arial" panose="020B0604020202020204" pitchFamily="34" charset="0"/>
              <a:buChar char="•"/>
              <a:defRPr sz="2000"/>
            </a:lvl3pPr>
            <a:lvl4pPr marL="1714500" indent="-342900">
              <a:buFont typeface="Arial" panose="020B0604020202020204" pitchFamily="34" charset="0"/>
              <a:buChar char="•"/>
              <a:defRPr sz="2000"/>
            </a:lvl4pPr>
            <a:lvl5pPr marL="2171700" indent="-342900">
              <a:buFont typeface="Arial" panose="020B0604020202020204" pitchFamily="34" charset="0"/>
              <a:buChar char="•"/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8814D5F7-E70A-5F97-5C8F-95B9E1B6D49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412136" y="5943601"/>
            <a:ext cx="968983" cy="651912"/>
          </a:xfrm>
        </p:spPr>
        <p:txBody>
          <a:bodyPr/>
          <a:lstStyle/>
          <a:p>
            <a:fld id="{18D65601-5AE2-46FC-B138-694DDD2B51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814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4389812-0415-9025-AB21-4503F7DF3A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77600" y="0"/>
            <a:ext cx="914400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459A5A0-86AD-344B-A0E4-6C55958151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96628" y="0"/>
            <a:ext cx="0" cy="5943600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6">
            <a:extLst>
              <a:ext uri="{FF2B5EF4-FFF2-40B4-BE49-F238E27FC236}">
                <a16:creationId xmlns:a16="http://schemas.microsoft.com/office/drawing/2014/main" id="{75B3424C-4925-A7F7-02CD-84526B2E22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68814" y="503852"/>
            <a:ext cx="9808773" cy="1427585"/>
          </a:xfrm>
        </p:spPr>
        <p:txBody>
          <a:bodyPr lIns="0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Table Placeholder 8">
            <a:extLst>
              <a:ext uri="{FF2B5EF4-FFF2-40B4-BE49-F238E27FC236}">
                <a16:creationId xmlns:a16="http://schemas.microsoft.com/office/drawing/2014/main" id="{CB43608F-0A38-CF4A-4B3B-F1212E786FDE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1487488" y="2057400"/>
            <a:ext cx="9790112" cy="388620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 dirty="0"/>
              <a:t>Click icon to add table</a:t>
            </a:r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05DA3688-07D1-82D9-6818-C95E9A69C2F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412136" y="5943601"/>
            <a:ext cx="968983" cy="651912"/>
          </a:xfrm>
        </p:spPr>
        <p:txBody>
          <a:bodyPr/>
          <a:lstStyle/>
          <a:p>
            <a:fld id="{18D65601-5AE2-46FC-B138-694DDD2B51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357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1"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1B5E70F-EF03-B535-2505-BC971E3BC3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5943600"/>
            <a:ext cx="9144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794424E-93DD-A404-D05E-EF6030A76D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96628" y="0"/>
            <a:ext cx="0" cy="6858000"/>
          </a:xfrm>
          <a:prstGeom prst="line">
            <a:avLst/>
          </a:prstGeom>
          <a:ln w="190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B03A3B6B-5129-A46A-A20C-5D7BC706C9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77600" y="0"/>
            <a:ext cx="9144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24E401A1-8CEE-5E1B-343B-D737433AE6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17614" y="690511"/>
            <a:ext cx="4964671" cy="5253089"/>
          </a:xfrm>
        </p:spPr>
        <p:txBody>
          <a:bodyPr anchor="b">
            <a:norm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AD608249-3D60-D3B2-68C5-778D0EA18F2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282286" y="690465"/>
            <a:ext cx="4784372" cy="5253089"/>
          </a:xfrm>
        </p:spPr>
        <p:txBody>
          <a:bodyPr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2000">
                <a:solidFill>
                  <a:schemeClr val="bg1"/>
                </a:solidFill>
              </a:defRPr>
            </a:lvl1pPr>
            <a:lvl2pPr marL="742950" indent="-2857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2pPr>
            <a:lvl3pPr marL="1200150" indent="-2857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3pPr>
            <a:lvl4pPr marL="1657350" indent="-2857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4pPr>
            <a:lvl5pPr marL="2114550" indent="-2857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43748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1"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5B3424C-4925-A7F7-02CD-84526B2E22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55583" y="737115"/>
            <a:ext cx="4640418" cy="5407091"/>
          </a:xfrm>
        </p:spPr>
        <p:txBody>
          <a:bodyPr lIns="0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AEA3C42D-C3E7-4F13-63E2-96D7A3B21113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6388461" y="737115"/>
            <a:ext cx="4449712" cy="5407091"/>
          </a:xfrm>
        </p:spPr>
        <p:txBody>
          <a:bodyPr lIns="0" tIns="0" rIns="0" bIns="0" anchor="ctr">
            <a:normAutofit/>
          </a:bodyPr>
          <a:lstStyle>
            <a:lvl1pPr marL="228600" indent="-2286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1pPr>
            <a:lvl2pPr marL="685800" indent="-2286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2pPr>
            <a:lvl3pPr marL="1143000" indent="-2286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3pPr>
            <a:lvl4pPr marL="1600200" indent="-2286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4pPr>
            <a:lvl5pPr marL="2057400" indent="-2286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45FE61D9-DA99-9DA5-5DD2-C4118066CA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96628" y="0"/>
            <a:ext cx="0" cy="5943600"/>
          </a:xfrm>
          <a:prstGeom prst="line">
            <a:avLst/>
          </a:prstGeom>
          <a:ln w="190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CE64603E-965E-E3BF-203B-F4D9942820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77600" y="0"/>
            <a:ext cx="9144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E9F5D75-1D8F-F695-81F8-4A6D0C678215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412136" y="5943601"/>
            <a:ext cx="968983" cy="651912"/>
          </a:xfrm>
        </p:spPr>
        <p:txBody>
          <a:bodyPr/>
          <a:lstStyle/>
          <a:p>
            <a:fld id="{18D65601-5AE2-46FC-B138-694DDD2B51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245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BB6B956C-A124-5A7C-EBD4-CBB618B9BC1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53827" y="1278294"/>
            <a:ext cx="5000318" cy="4904141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2B92702B-E14C-886C-445A-349265F3759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642169" y="-1"/>
            <a:ext cx="4635426" cy="6857999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9C76C37-CBD2-36CF-1413-53DD1CB4A5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5943600"/>
            <a:ext cx="9144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10D1AAD-E663-5B8E-CE72-64C1DBF19C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77600" y="0"/>
            <a:ext cx="9144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C250190-89C1-EAA3-6C2A-15A60C6754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96628" y="0"/>
            <a:ext cx="0" cy="6858000"/>
          </a:xfrm>
          <a:prstGeom prst="line">
            <a:avLst/>
          </a:prstGeom>
          <a:ln w="190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9029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"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BB6B956C-A124-5A7C-EBD4-CBB618B9BC1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53827" y="3508311"/>
            <a:ext cx="9923770" cy="1438762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2B92702B-E14C-886C-445A-349265F3759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15600" y="0"/>
            <a:ext cx="10361995" cy="3429000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9C76C37-CBD2-36CF-1413-53DD1CB4A5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5943600"/>
            <a:ext cx="9144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10D1AAD-E663-5B8E-CE72-64C1DBF19C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77600" y="0"/>
            <a:ext cx="9144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C250190-89C1-EAA3-6C2A-15A60C6754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96628" y="0"/>
            <a:ext cx="0" cy="6858000"/>
          </a:xfrm>
          <a:prstGeom prst="line">
            <a:avLst/>
          </a:prstGeom>
          <a:ln w="190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12">
            <a:extLst>
              <a:ext uri="{FF2B5EF4-FFF2-40B4-BE49-F238E27FC236}">
                <a16:creationId xmlns:a16="http://schemas.microsoft.com/office/drawing/2014/main" id="{D179113D-0374-3934-841E-56AD5AFCF97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353828" y="5228488"/>
            <a:ext cx="9923770" cy="136825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lnSpc>
                <a:spcPct val="80000"/>
              </a:lnSpc>
              <a:spcBef>
                <a:spcPts val="0"/>
              </a:spcBef>
              <a:buNone/>
              <a:defRPr sz="20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3227224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"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5B3424C-4925-A7F7-02CD-84526B2E22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68815" y="503852"/>
            <a:ext cx="9150675" cy="1427585"/>
          </a:xfrm>
        </p:spPr>
        <p:txBody>
          <a:bodyPr lIns="0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AEA3C42D-C3E7-4F13-63E2-96D7A3B21113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1450153" y="2108722"/>
            <a:ext cx="8552264" cy="4119463"/>
          </a:xfrm>
        </p:spPr>
        <p:txBody>
          <a:bodyPr lIns="0" tIns="0" rIns="0" bIns="0">
            <a:normAutofit/>
          </a:bodyPr>
          <a:lstStyle>
            <a:lvl1pPr marL="228600" indent="-2286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1pPr>
            <a:lvl2pPr marL="685800" indent="-2286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2pPr>
            <a:lvl3pPr marL="1143000" indent="-2286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3pPr>
            <a:lvl4pPr marL="1600200" indent="-2286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4pPr>
            <a:lvl5pPr marL="2057400" indent="-2286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45FE61D9-DA99-9DA5-5DD2-C4118066CA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96628" y="0"/>
            <a:ext cx="0" cy="5943600"/>
          </a:xfrm>
          <a:prstGeom prst="line">
            <a:avLst/>
          </a:prstGeom>
          <a:ln w="190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CE64603E-965E-E3BF-203B-F4D9942820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77600" y="0"/>
            <a:ext cx="9144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DABAFC1-3E76-DCE6-3A6D-E0020C5BE864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412136" y="5943601"/>
            <a:ext cx="968983" cy="651912"/>
          </a:xfrm>
        </p:spPr>
        <p:txBody>
          <a:bodyPr/>
          <a:lstStyle/>
          <a:p>
            <a:fld id="{18D65601-5AE2-46FC-B138-694DDD2B51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596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507175C5-CB2F-2BAC-3704-54DCD1BF04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38031" y="1068169"/>
            <a:ext cx="10115939" cy="2681549"/>
          </a:xfrm>
        </p:spPr>
        <p:txBody>
          <a:bodyPr anchor="b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01905E-33E7-852F-94E3-8E100B3D1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14400" y="914400"/>
            <a:ext cx="10363200" cy="5029200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B7799F7-CBB1-9649-7D06-F7EEFD4F01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5943600"/>
            <a:ext cx="914400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1AFC5CA-DB29-4B8C-C004-72E4EC761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77600" y="0"/>
            <a:ext cx="914400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 Placeholder 12">
            <a:extLst>
              <a:ext uri="{FF2B5EF4-FFF2-40B4-BE49-F238E27FC236}">
                <a16:creationId xmlns:a16="http://schemas.microsoft.com/office/drawing/2014/main" id="{E3CB2D2A-7172-87CE-D493-DAF52D62EBF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38031" y="4027047"/>
            <a:ext cx="10115939" cy="176278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2000" spc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2069536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 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5B3424C-4925-A7F7-02CD-84526B2E22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68814" y="503852"/>
            <a:ext cx="9808773" cy="1427585"/>
          </a:xfrm>
        </p:spPr>
        <p:txBody>
          <a:bodyPr lIns="0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AEA3C42D-C3E7-4F13-63E2-96D7A3B21113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1468814" y="2057401"/>
            <a:ext cx="4627186" cy="4119463"/>
          </a:xfrm>
        </p:spPr>
        <p:txBody>
          <a:bodyPr lIns="0"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spcAft>
                <a:spcPts val="1200"/>
              </a:spcAft>
              <a:buNone/>
              <a:defRPr sz="2000"/>
            </a:lvl1pPr>
            <a:lvl2pPr marL="228600" indent="-2286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2pPr>
            <a:lvl3pPr marL="685800" indent="-228600"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3pPr>
            <a:lvl4pPr marL="1143000" indent="-228600"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4pPr>
            <a:lvl5pPr marL="1600200" indent="-228600"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7">
            <a:extLst>
              <a:ext uri="{FF2B5EF4-FFF2-40B4-BE49-F238E27FC236}">
                <a16:creationId xmlns:a16="http://schemas.microsoft.com/office/drawing/2014/main" id="{617CE1C3-9892-2E23-986F-80ABB41823D6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668185" y="2057401"/>
            <a:ext cx="4609399" cy="4119463"/>
          </a:xfrm>
        </p:spPr>
        <p:txBody>
          <a:bodyPr lIns="0"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spcAft>
                <a:spcPts val="1200"/>
              </a:spcAft>
              <a:buNone/>
              <a:defRPr sz="2000"/>
            </a:lvl1pPr>
            <a:lvl2pPr marL="228600" indent="-228600">
              <a:lnSpc>
                <a:spcPct val="10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2pPr>
            <a:lvl3pPr marL="685800" indent="-228600"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3pPr>
            <a:lvl4pPr marL="1143000" indent="-228600"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4pPr>
            <a:lvl5pPr marL="1600200" indent="-228600"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4389812-0415-9025-AB21-4503F7DF3A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77600" y="0"/>
            <a:ext cx="914400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459A5A0-86AD-344B-A0E4-6C55958151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96628" y="0"/>
            <a:ext cx="0" cy="5943600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1D40DF0B-6602-19D4-3110-4659C28780D5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412136" y="5943601"/>
            <a:ext cx="968983" cy="651912"/>
          </a:xfrm>
        </p:spPr>
        <p:txBody>
          <a:bodyPr/>
          <a:lstStyle/>
          <a:p>
            <a:fld id="{18D65601-5AE2-46FC-B138-694DDD2B51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720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 3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5B3424C-4925-A7F7-02CD-84526B2E22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68814" y="503852"/>
            <a:ext cx="9808773" cy="1427585"/>
          </a:xfrm>
        </p:spPr>
        <p:txBody>
          <a:bodyPr lIns="0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C355854D-70C0-E6E1-2A0C-284D00A21AEC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1468815" y="2057401"/>
            <a:ext cx="3068678" cy="4119463"/>
          </a:xfrm>
        </p:spPr>
        <p:txBody>
          <a:bodyPr lIns="0">
            <a:normAutofit/>
          </a:bodyPr>
          <a:lstStyle>
            <a:lvl1pPr marL="320040" indent="-32004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 sz="2000"/>
            </a:lvl1pPr>
            <a:lvl2pPr marL="457200" indent="-320040">
              <a:lnSpc>
                <a:spcPct val="100000"/>
              </a:lnSpc>
              <a:spcBef>
                <a:spcPts val="1000"/>
              </a:spcBef>
              <a:spcAft>
                <a:spcPts val="1200"/>
              </a:spcAft>
              <a:buFont typeface="+mj-lt"/>
              <a:buAutoNum type="alphaLcPeriod"/>
              <a:defRPr sz="2000"/>
            </a:lvl2pPr>
            <a:lvl3pPr marL="914400" indent="-320040">
              <a:spcBef>
                <a:spcPts val="1000"/>
              </a:spcBef>
              <a:spcAft>
                <a:spcPts val="1200"/>
              </a:spcAft>
              <a:buFont typeface="+mj-lt"/>
              <a:buAutoNum type="arabicParenR"/>
              <a:defRPr sz="2000"/>
            </a:lvl3pPr>
            <a:lvl4pPr marL="1371600" indent="-320040">
              <a:spcBef>
                <a:spcPts val="1000"/>
              </a:spcBef>
              <a:spcAft>
                <a:spcPts val="1200"/>
              </a:spcAft>
              <a:buFont typeface="+mj-lt"/>
              <a:buAutoNum type="alphaLcParenR"/>
              <a:defRPr sz="2000"/>
            </a:lvl4pPr>
            <a:lvl5pPr marL="1828800" indent="-320040">
              <a:spcBef>
                <a:spcPts val="1000"/>
              </a:spcBef>
              <a:spcAft>
                <a:spcPts val="1200"/>
              </a:spcAft>
              <a:buFont typeface="+mj-lt"/>
              <a:buAutoNum type="romanLcPeriod"/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7">
            <a:extLst>
              <a:ext uri="{FF2B5EF4-FFF2-40B4-BE49-F238E27FC236}">
                <a16:creationId xmlns:a16="http://schemas.microsoft.com/office/drawing/2014/main" id="{617CE1C3-9892-2E23-986F-80ABB41823D6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5191727" y="2057401"/>
            <a:ext cx="6085857" cy="4119463"/>
          </a:xfrm>
        </p:spPr>
        <p:txBody>
          <a:bodyPr lIns="0"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spcAft>
                <a:spcPts val="1200"/>
              </a:spcAft>
              <a:buNone/>
              <a:defRPr sz="2000"/>
            </a:lvl1pPr>
            <a:lvl2pPr marL="228600" indent="-228600">
              <a:lnSpc>
                <a:spcPct val="10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2pPr>
            <a:lvl3pPr marL="685800" indent="-228600"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3pPr>
            <a:lvl4pPr marL="1143000" indent="-228600"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4pPr>
            <a:lvl5pPr marL="1600200" indent="-228600"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4389812-0415-9025-AB21-4503F7DF3A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77600" y="0"/>
            <a:ext cx="914400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459A5A0-86AD-344B-A0E4-6C55958151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96628" y="0"/>
            <a:ext cx="0" cy="5943600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D7B331F9-6D4A-5020-969F-E961AF374E1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412136" y="5943601"/>
            <a:ext cx="968983" cy="651912"/>
          </a:xfrm>
        </p:spPr>
        <p:txBody>
          <a:bodyPr/>
          <a:lstStyle/>
          <a:p>
            <a:fld id="{18D65601-5AE2-46FC-B138-694DDD2B51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237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icture and Content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5B3424C-4925-A7F7-02CD-84526B2E22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68814" y="503852"/>
            <a:ext cx="9808773" cy="1427585"/>
          </a:xfrm>
        </p:spPr>
        <p:txBody>
          <a:bodyPr lIns="0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357912CB-B8F8-1E65-094F-AD3220E6C79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503363" y="2061969"/>
            <a:ext cx="4592637" cy="4805362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2" name="Content Placeholder 7">
            <a:extLst>
              <a:ext uri="{FF2B5EF4-FFF2-40B4-BE49-F238E27FC236}">
                <a16:creationId xmlns:a16="http://schemas.microsoft.com/office/drawing/2014/main" id="{617CE1C3-9892-2E23-986F-80ABB41823D6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787262" y="2052736"/>
            <a:ext cx="4490320" cy="4800598"/>
          </a:xfrm>
        </p:spPr>
        <p:txBody>
          <a:bodyPr lIns="0"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spcAft>
                <a:spcPts val="1200"/>
              </a:spcAft>
              <a:buNone/>
              <a:defRPr sz="2000"/>
            </a:lvl1pPr>
            <a:lvl2pPr marL="800100" indent="-342900">
              <a:lnSpc>
                <a:spcPct val="10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2pPr>
            <a:lvl3pPr marL="1257300" indent="-342900"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3pPr>
            <a:lvl4pPr marL="1714500" indent="-342900"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4pPr>
            <a:lvl5pPr marL="2171700" indent="-342900"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8809D86D-3DDE-CA24-4CAA-DF6944B9BCB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412136" y="5943601"/>
            <a:ext cx="968983" cy="651912"/>
          </a:xfrm>
        </p:spPr>
        <p:txBody>
          <a:bodyPr/>
          <a:lstStyle/>
          <a:p>
            <a:fld id="{18D65601-5AE2-46FC-B138-694DDD2B51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4389812-0415-9025-AB21-4503F7DF3A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77600" y="0"/>
            <a:ext cx="914400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459A5A0-86AD-344B-A0E4-6C55958151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96628" y="0"/>
            <a:ext cx="0" cy="5943600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6107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82F216-62F1-7E0B-63FD-51C27CDAA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61F31D-B959-2AD8-9208-FF08B574DB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32C8C7-5C6C-400B-AEC0-4D8178161B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cap="all" spc="150" baseline="0">
                <a:solidFill>
                  <a:schemeClr val="bg2">
                    <a:lumMod val="50000"/>
                  </a:schemeClr>
                </a:solidFill>
                <a:latin typeface="Univers Light" panose="020B04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7105D6-7B52-4B7D-9473-BCD571A93A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0" cap="all" spc="150" baseline="0">
                <a:solidFill>
                  <a:schemeClr val="bg2">
                    <a:lumMod val="50000"/>
                  </a:schemeClr>
                </a:solidFill>
                <a:latin typeface="Univers Light" panose="020B04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3EAA0A-7090-4FA3-AD1C-CD45704040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12136" y="5943601"/>
            <a:ext cx="968983" cy="6519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spc="15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18D65601-5AE2-46FC-B138-694DDD2B51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433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3" r:id="rId2"/>
    <p:sldLayoutId id="2147483692" r:id="rId3"/>
    <p:sldLayoutId id="2147483691" r:id="rId4"/>
    <p:sldLayoutId id="2147483690" r:id="rId5"/>
    <p:sldLayoutId id="2147483689" r:id="rId6"/>
    <p:sldLayoutId id="2147483688" r:id="rId7"/>
    <p:sldLayoutId id="2147483687" r:id="rId8"/>
    <p:sldLayoutId id="2147483686" r:id="rId9"/>
    <p:sldLayoutId id="2147483685" r:id="rId10"/>
    <p:sldLayoutId id="2147483684" r:id="rId11"/>
    <p:sldLayoutId id="2147483682" r:id="rId12"/>
    <p:sldLayoutId id="2147483681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54C9E-20FB-B999-9303-C71D1334B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KAP (KURUMSAL AKREDİTASYON PROGRAMI) İZLEME TAKIMI PROGRAM İZLENCESİ</a:t>
            </a:r>
          </a:p>
        </p:txBody>
      </p:sp>
      <p:pic>
        <p:nvPicPr>
          <p:cNvPr id="3" name="Picture 2" descr="A logo with a red ribbon&#10;&#10;Description automatically generated">
            <a:extLst>
              <a:ext uri="{FF2B5EF4-FFF2-40B4-BE49-F238E27FC236}">
                <a16:creationId xmlns:a16="http://schemas.microsoft.com/office/drawing/2014/main" id="{1262E72C-CC95-E227-D64A-05DF8792FA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190" y="3172801"/>
            <a:ext cx="2511879" cy="2608490"/>
          </a:xfrm>
          <a:prstGeom prst="rect">
            <a:avLst/>
          </a:prstGeom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58159AE-D60E-4559-83C5-76012BE52BEF}"/>
              </a:ext>
            </a:extLst>
          </p:cNvPr>
          <p:cNvSpPr txBox="1"/>
          <p:nvPr/>
        </p:nvSpPr>
        <p:spPr>
          <a:xfrm>
            <a:off x="5209761" y="3968553"/>
            <a:ext cx="6377608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KIRIKKALE ÜNİVERSİTESİ KALİTE KOORDİNATÖRLÜĞÜ</a:t>
            </a:r>
          </a:p>
        </p:txBody>
      </p:sp>
    </p:spTree>
    <p:extLst>
      <p:ext uri="{BB962C8B-B14F-4D97-AF65-F5344CB8AC3E}">
        <p14:creationId xmlns:p14="http://schemas.microsoft.com/office/powerpoint/2010/main" val="3378822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97761-0B88-A5E8-0B78-C39173D05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0962" y="281667"/>
            <a:ext cx="4640418" cy="1220471"/>
          </a:xfrm>
        </p:spPr>
        <p:txBody>
          <a:bodyPr/>
          <a:lstStyle/>
          <a:p>
            <a:r>
              <a:rPr lang="en-US"/>
              <a:t>KAP İZLEME</a:t>
            </a:r>
            <a:r>
              <a:rPr lang="en-US" dirty="0"/>
              <a:t> TAKIMI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81A79BB4-7A9C-23A5-E63A-B33F5566AA9B}"/>
              </a:ext>
            </a:extLst>
          </p:cNvPr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3327197377"/>
              </p:ext>
            </p:extLst>
          </p:nvPr>
        </p:nvGraphicFramePr>
        <p:xfrm>
          <a:off x="937172" y="1716689"/>
          <a:ext cx="11189120" cy="4567700"/>
        </p:xfrm>
        <a:graphic>
          <a:graphicData uri="http://schemas.openxmlformats.org/drawingml/2006/table">
            <a:tbl>
              <a:tblPr bandRow="1">
                <a:tableStyleId>{0E3FDE45-AF77-4B5C-9715-49D594BDF05E}</a:tableStyleId>
              </a:tblPr>
              <a:tblGrid>
                <a:gridCol w="6154615">
                  <a:extLst>
                    <a:ext uri="{9D8B030D-6E8A-4147-A177-3AD203B41FA5}">
                      <a16:colId xmlns:a16="http://schemas.microsoft.com/office/drawing/2014/main" val="2768994918"/>
                    </a:ext>
                  </a:extLst>
                </a:gridCol>
                <a:gridCol w="5034505">
                  <a:extLst>
                    <a:ext uri="{9D8B030D-6E8A-4147-A177-3AD203B41FA5}">
                      <a16:colId xmlns:a16="http://schemas.microsoft.com/office/drawing/2014/main" val="3687872654"/>
                    </a:ext>
                  </a:extLst>
                </a:gridCol>
              </a:tblGrid>
              <a:tr h="401476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Poppins"/>
                        </a:rPr>
                        <a:t>Prof. Dr. </a:t>
                      </a:r>
                      <a:r>
                        <a:rPr lang="en-US" b="1">
                          <a:effectLst/>
                          <a:latin typeface="Poppins"/>
                        </a:rPr>
                        <a:t>Elif ÇEPNİ</a:t>
                      </a:r>
                      <a:r>
                        <a:rPr lang="en-US">
                          <a:effectLst/>
                          <a:latin typeface="Poppins"/>
                        </a:rPr>
                        <a:t>(</a:t>
                      </a:r>
                      <a:r>
                        <a:rPr lang="en-US" err="1">
                          <a:effectLst/>
                          <a:latin typeface="Poppins"/>
                        </a:rPr>
                        <a:t>Takım</a:t>
                      </a:r>
                      <a:r>
                        <a:rPr lang="en-US">
                          <a:effectLst/>
                          <a:latin typeface="Poppins"/>
                        </a:rPr>
                        <a:t> </a:t>
                      </a:r>
                      <a:r>
                        <a:rPr lang="en-US" err="1">
                          <a:effectLst/>
                          <a:latin typeface="Poppins"/>
                        </a:rPr>
                        <a:t>Başkanı</a:t>
                      </a:r>
                      <a:r>
                        <a:rPr lang="en-US">
                          <a:effectLst/>
                          <a:latin typeface="Poppins"/>
                        </a:rPr>
                        <a:t>)</a:t>
                      </a:r>
                    </a:p>
                  </a:txBody>
                  <a:tcPr anchor="ctr">
                    <a:lnL w="9525" cap="flat" cmpd="sng" algn="ctr">
                      <a:solidFill>
                        <a:srgbClr val="60A1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A4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0A1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AB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3F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effectLst/>
                          <a:latin typeface="Poppins"/>
                        </a:rPr>
                        <a:t>Karabük</a:t>
                      </a:r>
                      <a:r>
                        <a:rPr lang="en-US" dirty="0">
                          <a:effectLst/>
                          <a:latin typeface="Poppins"/>
                        </a:rPr>
                        <a:t> </a:t>
                      </a:r>
                      <a:r>
                        <a:rPr lang="en-US" dirty="0" err="1">
                          <a:effectLst/>
                          <a:latin typeface="Poppins"/>
                        </a:rPr>
                        <a:t>Üniversitesi</a:t>
                      </a:r>
                    </a:p>
                  </a:txBody>
                  <a:tcPr anchor="ctr">
                    <a:lnL w="9525" cap="flat" cmpd="sng" algn="ctr">
                      <a:solidFill>
                        <a:srgbClr val="80A4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0A2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A4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0AD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3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5983876"/>
                  </a:ext>
                </a:extLst>
              </a:tr>
              <a:tr h="401476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Poppins"/>
                        </a:rPr>
                        <a:t>Prof. Dr. </a:t>
                      </a:r>
                      <a:r>
                        <a:rPr lang="en-US" b="1">
                          <a:effectLst/>
                          <a:latin typeface="Poppins"/>
                        </a:rPr>
                        <a:t>Adnan ÇALIK</a:t>
                      </a:r>
                      <a:r>
                        <a:rPr lang="en-US">
                          <a:effectLst/>
                          <a:latin typeface="Poppins"/>
                        </a:rPr>
                        <a:t> (Akademik </a:t>
                      </a:r>
                      <a:r>
                        <a:rPr lang="en-US" err="1">
                          <a:effectLst/>
                          <a:latin typeface="Poppins"/>
                        </a:rPr>
                        <a:t>Değerlendirici</a:t>
                      </a:r>
                      <a:r>
                        <a:rPr lang="en-US">
                          <a:effectLst/>
                          <a:latin typeface="Poppins"/>
                        </a:rPr>
                        <a:t>)</a:t>
                      </a:r>
                    </a:p>
                  </a:txBody>
                  <a:tcPr anchor="ctr">
                    <a:lnL w="9525" cap="flat" cmpd="sng" algn="ctr">
                      <a:solidFill>
                        <a:srgbClr val="80AB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0AD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AB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AA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  <a:latin typeface="Poppins"/>
                        </a:rPr>
                        <a:t>Isparta </a:t>
                      </a:r>
                      <a:r>
                        <a:rPr lang="en-US" dirty="0" err="1">
                          <a:effectLst/>
                          <a:latin typeface="Poppins"/>
                        </a:rPr>
                        <a:t>Uygulamalı</a:t>
                      </a:r>
                      <a:r>
                        <a:rPr lang="en-US" dirty="0">
                          <a:effectLst/>
                          <a:latin typeface="Poppins"/>
                        </a:rPr>
                        <a:t> </a:t>
                      </a:r>
                      <a:r>
                        <a:rPr lang="en-US" dirty="0" err="1">
                          <a:effectLst/>
                          <a:latin typeface="Poppins"/>
                        </a:rPr>
                        <a:t>Bilimler</a:t>
                      </a:r>
                      <a:r>
                        <a:rPr lang="en-US" dirty="0">
                          <a:effectLst/>
                          <a:latin typeface="Poppins"/>
                        </a:rPr>
                        <a:t> </a:t>
                      </a:r>
                      <a:r>
                        <a:rPr lang="en-US" dirty="0" err="1">
                          <a:effectLst/>
                          <a:latin typeface="Poppins"/>
                        </a:rPr>
                        <a:t>Üniversitesi</a:t>
                      </a:r>
                    </a:p>
                  </a:txBody>
                  <a:tcPr anchor="ctr">
                    <a:lnL w="9525" cap="flat" cmpd="sng" algn="ctr">
                      <a:solidFill>
                        <a:srgbClr val="40AD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0AF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0AD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AD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6361888"/>
                  </a:ext>
                </a:extLst>
              </a:tr>
              <a:tr h="401476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Poppins"/>
                        </a:rPr>
                        <a:t>Prof. Dr. </a:t>
                      </a:r>
                      <a:r>
                        <a:rPr lang="en-US" b="1">
                          <a:effectLst/>
                          <a:latin typeface="Poppins"/>
                        </a:rPr>
                        <a:t>Cansu ALPASLAN</a:t>
                      </a:r>
                      <a:r>
                        <a:rPr lang="en-US">
                          <a:effectLst/>
                          <a:latin typeface="Poppins"/>
                        </a:rPr>
                        <a:t> (Akademik </a:t>
                      </a:r>
                      <a:r>
                        <a:rPr lang="en-US" err="1">
                          <a:effectLst/>
                          <a:latin typeface="Poppins"/>
                        </a:rPr>
                        <a:t>Değerlendirici</a:t>
                      </a:r>
                      <a:r>
                        <a:rPr lang="en-US">
                          <a:effectLst/>
                          <a:latin typeface="Poppins"/>
                        </a:rPr>
                        <a:t>)</a:t>
                      </a:r>
                    </a:p>
                  </a:txBody>
                  <a:tcPr anchor="ctr">
                    <a:lnL w="9525" cap="flat" cmpd="sng" algn="ctr">
                      <a:solidFill>
                        <a:srgbClr val="C0AA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AD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AA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0AD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3F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  <a:latin typeface="Poppins"/>
                        </a:rPr>
                        <a:t>Gazi </a:t>
                      </a:r>
                      <a:r>
                        <a:rPr lang="en-US" dirty="0" err="1">
                          <a:effectLst/>
                          <a:latin typeface="Poppins"/>
                        </a:rPr>
                        <a:t>Üniversitesi</a:t>
                      </a:r>
                    </a:p>
                  </a:txBody>
                  <a:tcPr anchor="ctr">
                    <a:lnL w="9525" cap="flat" cmpd="sng" algn="ctr">
                      <a:solidFill>
                        <a:srgbClr val="C0AD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AA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AD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B5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3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8389849"/>
                  </a:ext>
                </a:extLst>
              </a:tr>
              <a:tr h="401476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Poppins"/>
                        </a:rPr>
                        <a:t>Prof. Dr. </a:t>
                      </a:r>
                      <a:r>
                        <a:rPr lang="en-US" b="1">
                          <a:effectLst/>
                          <a:latin typeface="Poppins"/>
                        </a:rPr>
                        <a:t>Mete Özcan</a:t>
                      </a:r>
                      <a:r>
                        <a:rPr lang="en-US">
                          <a:effectLst/>
                          <a:latin typeface="Poppins"/>
                        </a:rPr>
                        <a:t> (Akademik </a:t>
                      </a:r>
                      <a:r>
                        <a:rPr lang="en-US" err="1">
                          <a:effectLst/>
                          <a:latin typeface="Poppins"/>
                        </a:rPr>
                        <a:t>Değerlendirici</a:t>
                      </a:r>
                      <a:r>
                        <a:rPr lang="en-US">
                          <a:effectLst/>
                          <a:latin typeface="Poppins"/>
                        </a:rPr>
                        <a:t>)</a:t>
                      </a:r>
                    </a:p>
                  </a:txBody>
                  <a:tcPr anchor="ctr">
                    <a:lnL w="9525" cap="flat" cmpd="sng" algn="ctr">
                      <a:solidFill>
                        <a:srgbClr val="20AD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B5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0AD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B1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  <a:latin typeface="Poppins"/>
                        </a:rPr>
                        <a:t>Fırat </a:t>
                      </a:r>
                      <a:r>
                        <a:rPr lang="en-US" dirty="0" err="1">
                          <a:effectLst/>
                          <a:latin typeface="Poppins"/>
                        </a:rPr>
                        <a:t>Üniversitesi</a:t>
                      </a:r>
                    </a:p>
                  </a:txBody>
                  <a:tcPr anchor="ctr">
                    <a:lnL w="9525" cap="flat" cmpd="sng" algn="ctr">
                      <a:solidFill>
                        <a:srgbClr val="80B5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B2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B5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B6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3958520"/>
                  </a:ext>
                </a:extLst>
              </a:tr>
              <a:tr h="401476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Poppins"/>
                        </a:rPr>
                        <a:t>Prof. Dr. </a:t>
                      </a:r>
                      <a:r>
                        <a:rPr lang="en-US" b="1">
                          <a:effectLst/>
                          <a:latin typeface="Poppins"/>
                        </a:rPr>
                        <a:t>YAKUP POYRAZ</a:t>
                      </a:r>
                      <a:r>
                        <a:rPr lang="en-US">
                          <a:effectLst/>
                          <a:latin typeface="Poppins"/>
                        </a:rPr>
                        <a:t> (Akademik </a:t>
                      </a:r>
                      <a:r>
                        <a:rPr lang="en-US" err="1">
                          <a:effectLst/>
                          <a:latin typeface="Poppins"/>
                        </a:rPr>
                        <a:t>Değerlendirici</a:t>
                      </a:r>
                      <a:r>
                        <a:rPr lang="en-US">
                          <a:effectLst/>
                          <a:latin typeface="Poppins"/>
                        </a:rPr>
                        <a:t>)</a:t>
                      </a:r>
                    </a:p>
                  </a:txBody>
                  <a:tcPr anchor="ctr">
                    <a:lnL w="9525" cap="flat" cmpd="sng" algn="ctr">
                      <a:solidFill>
                        <a:srgbClr val="60B1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B6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0B1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B4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3F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  <a:latin typeface="Poppins"/>
                        </a:rPr>
                        <a:t>KAHRAMANMARAŞ SÜTÇÜ İMAM ÜNİVERSİTESİ</a:t>
                      </a:r>
                    </a:p>
                  </a:txBody>
                  <a:tcPr anchor="ctr">
                    <a:lnL w="9525" cap="flat" cmpd="sng" algn="ctr">
                      <a:solidFill>
                        <a:srgbClr val="80B6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0B4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B6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0B4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3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1445488"/>
                  </a:ext>
                </a:extLst>
              </a:tr>
              <a:tr h="573537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Poppins"/>
                        </a:rPr>
                        <a:t>Dr. </a:t>
                      </a:r>
                      <a:r>
                        <a:rPr lang="en-US" err="1">
                          <a:effectLst/>
                          <a:latin typeface="Poppins"/>
                        </a:rPr>
                        <a:t>Öğretim</a:t>
                      </a:r>
                      <a:r>
                        <a:rPr lang="en-US">
                          <a:effectLst/>
                          <a:latin typeface="Poppins"/>
                        </a:rPr>
                        <a:t> </a:t>
                      </a:r>
                      <a:r>
                        <a:rPr lang="en-US" err="1">
                          <a:effectLst/>
                          <a:latin typeface="Poppins"/>
                        </a:rPr>
                        <a:t>Üyesi</a:t>
                      </a:r>
                      <a:r>
                        <a:rPr lang="en-US">
                          <a:effectLst/>
                          <a:latin typeface="Poppins"/>
                        </a:rPr>
                        <a:t> </a:t>
                      </a:r>
                      <a:r>
                        <a:rPr lang="en-US" b="1">
                          <a:effectLst/>
                          <a:latin typeface="Poppins"/>
                        </a:rPr>
                        <a:t>Mehmet Kürşat ÖKSÜZ</a:t>
                      </a:r>
                      <a:r>
                        <a:rPr lang="en-US">
                          <a:effectLst/>
                          <a:latin typeface="Poppins"/>
                        </a:rPr>
                        <a:t> (Akademik </a:t>
                      </a:r>
                      <a:r>
                        <a:rPr lang="en-US" err="1">
                          <a:effectLst/>
                          <a:latin typeface="Poppins"/>
                        </a:rPr>
                        <a:t>Değerlendirici</a:t>
                      </a:r>
                      <a:r>
                        <a:rPr lang="en-US">
                          <a:effectLst/>
                          <a:latin typeface="Poppins"/>
                        </a:rPr>
                        <a:t>)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B4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0B4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B4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0B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  <a:latin typeface="Poppins"/>
                        </a:rPr>
                        <a:t>Erzincan Binali Yıldırım </a:t>
                      </a:r>
                      <a:r>
                        <a:rPr lang="en-US" dirty="0" err="1">
                          <a:effectLst/>
                          <a:latin typeface="Poppins"/>
                        </a:rPr>
                        <a:t>Üniversitesi</a:t>
                      </a:r>
                    </a:p>
                  </a:txBody>
                  <a:tcPr anchor="ctr">
                    <a:lnL w="9525" cap="flat" cmpd="sng" algn="ctr">
                      <a:solidFill>
                        <a:srgbClr val="E0B4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B5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0B4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0BF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6238466"/>
                  </a:ext>
                </a:extLst>
              </a:tr>
              <a:tr h="573537">
                <a:tc>
                  <a:txBody>
                    <a:bodyPr/>
                    <a:lstStyle/>
                    <a:p>
                      <a:r>
                        <a:rPr lang="en-US" err="1">
                          <a:effectLst/>
                          <a:latin typeface="Poppins"/>
                        </a:rPr>
                        <a:t>Kalite</a:t>
                      </a:r>
                      <a:r>
                        <a:rPr lang="en-US">
                          <a:effectLst/>
                          <a:latin typeface="Poppins"/>
                        </a:rPr>
                        <a:t> </a:t>
                      </a:r>
                      <a:r>
                        <a:rPr lang="en-US" err="1">
                          <a:effectLst/>
                          <a:latin typeface="Poppins"/>
                        </a:rPr>
                        <a:t>Koordinatörü</a:t>
                      </a:r>
                      <a:r>
                        <a:rPr lang="en-US">
                          <a:effectLst/>
                          <a:latin typeface="Poppins"/>
                        </a:rPr>
                        <a:t> </a:t>
                      </a:r>
                      <a:r>
                        <a:rPr lang="en-US" b="1">
                          <a:effectLst/>
                          <a:latin typeface="Poppins"/>
                        </a:rPr>
                        <a:t>Gülcan AKPINAR</a:t>
                      </a:r>
                      <a:r>
                        <a:rPr lang="en-US">
                          <a:effectLst/>
                          <a:latin typeface="Poppins"/>
                        </a:rPr>
                        <a:t> (</a:t>
                      </a:r>
                      <a:r>
                        <a:rPr lang="en-US" err="1">
                          <a:effectLst/>
                          <a:latin typeface="Poppins"/>
                        </a:rPr>
                        <a:t>İdari</a:t>
                      </a:r>
                      <a:r>
                        <a:rPr lang="en-US">
                          <a:effectLst/>
                          <a:latin typeface="Poppins"/>
                        </a:rPr>
                        <a:t> </a:t>
                      </a:r>
                      <a:r>
                        <a:rPr lang="en-US" err="1">
                          <a:effectLst/>
                          <a:latin typeface="Poppins"/>
                        </a:rPr>
                        <a:t>Değerlendirici</a:t>
                      </a:r>
                      <a:r>
                        <a:rPr lang="en-US">
                          <a:effectLst/>
                          <a:latin typeface="Poppins"/>
                        </a:rPr>
                        <a:t>)</a:t>
                      </a:r>
                    </a:p>
                  </a:txBody>
                  <a:tcPr anchor="ctr">
                    <a:lnL w="9525" cap="flat" cmpd="sng" algn="ctr">
                      <a:solidFill>
                        <a:srgbClr val="E0B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0BF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0B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0B9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3F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effectLst/>
                          <a:latin typeface="Poppins"/>
                        </a:rPr>
                        <a:t>Ondokuz</a:t>
                      </a:r>
                      <a:r>
                        <a:rPr lang="en-US" dirty="0">
                          <a:effectLst/>
                          <a:latin typeface="Poppins"/>
                        </a:rPr>
                        <a:t> </a:t>
                      </a:r>
                      <a:r>
                        <a:rPr lang="en-US" dirty="0" err="1">
                          <a:effectLst/>
                          <a:latin typeface="Poppins"/>
                        </a:rPr>
                        <a:t>Mayıs</a:t>
                      </a:r>
                      <a:r>
                        <a:rPr lang="en-US" dirty="0">
                          <a:effectLst/>
                          <a:latin typeface="Poppins"/>
                        </a:rPr>
                        <a:t> </a:t>
                      </a:r>
                      <a:r>
                        <a:rPr lang="en-US" dirty="0" err="1">
                          <a:effectLst/>
                          <a:latin typeface="Poppins"/>
                        </a:rPr>
                        <a:t>Üniversitesi</a:t>
                      </a:r>
                    </a:p>
                  </a:txBody>
                  <a:tcPr anchor="ctr">
                    <a:lnL w="9525" cap="flat" cmpd="sng" algn="ctr">
                      <a:solidFill>
                        <a:srgbClr val="20BF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0BA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0BF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C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3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644238"/>
                  </a:ext>
                </a:extLst>
              </a:tr>
              <a:tr h="401476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Poppins"/>
                        </a:rPr>
                        <a:t>Burak </a:t>
                      </a:r>
                      <a:r>
                        <a:rPr lang="en-US" b="1">
                          <a:effectLst/>
                          <a:latin typeface="Poppins"/>
                        </a:rPr>
                        <a:t>ŞEN</a:t>
                      </a:r>
                      <a:r>
                        <a:rPr lang="en-US">
                          <a:effectLst/>
                          <a:latin typeface="Poppins"/>
                        </a:rPr>
                        <a:t> (</a:t>
                      </a:r>
                      <a:r>
                        <a:rPr lang="en-US" err="1">
                          <a:effectLst/>
                          <a:latin typeface="Poppins"/>
                        </a:rPr>
                        <a:t>Öğrenci</a:t>
                      </a:r>
                      <a:r>
                        <a:rPr lang="en-US">
                          <a:effectLst/>
                          <a:latin typeface="Poppins"/>
                        </a:rPr>
                        <a:t> </a:t>
                      </a:r>
                      <a:r>
                        <a:rPr lang="en-US" err="1">
                          <a:effectLst/>
                          <a:latin typeface="Poppins"/>
                        </a:rPr>
                        <a:t>Değerlendirici</a:t>
                      </a:r>
                      <a:r>
                        <a:rPr lang="en-US">
                          <a:effectLst/>
                          <a:latin typeface="Poppins"/>
                        </a:rPr>
                        <a:t>)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0B9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C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0B9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BD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  <a:latin typeface="Poppins"/>
                        </a:rPr>
                        <a:t>Alanya </a:t>
                      </a:r>
                      <a:r>
                        <a:rPr lang="en-US" dirty="0" err="1">
                          <a:effectLst/>
                          <a:latin typeface="Poppins"/>
                        </a:rPr>
                        <a:t>Üniversitesi</a:t>
                      </a:r>
                    </a:p>
                  </a:txBody>
                  <a:tcPr anchor="ctr">
                    <a:lnL w="9525" cap="flat" cmpd="sng" algn="ctr">
                      <a:solidFill>
                        <a:srgbClr val="60C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C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0C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0BD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824591"/>
                  </a:ext>
                </a:extLst>
              </a:tr>
              <a:tr h="573537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Poppins"/>
                        </a:rPr>
                        <a:t>Prof. Dr.</a:t>
                      </a:r>
                      <a:r>
                        <a:rPr lang="en-US" b="1">
                          <a:effectLst/>
                          <a:latin typeface="Poppins"/>
                        </a:rPr>
                        <a:t> Elisabed BZHALAVA</a:t>
                      </a:r>
                      <a:r>
                        <a:rPr lang="en-US">
                          <a:effectLst/>
                          <a:latin typeface="Poppins"/>
                        </a:rPr>
                        <a:t> (</a:t>
                      </a:r>
                      <a:r>
                        <a:rPr lang="en-US" err="1">
                          <a:effectLst/>
                          <a:latin typeface="Poppins"/>
                        </a:rPr>
                        <a:t>Uluslararası</a:t>
                      </a:r>
                      <a:r>
                        <a:rPr lang="en-US">
                          <a:effectLst/>
                          <a:latin typeface="Poppins"/>
                        </a:rPr>
                        <a:t> </a:t>
                      </a:r>
                      <a:r>
                        <a:rPr lang="en-US" err="1">
                          <a:effectLst/>
                          <a:latin typeface="Poppins"/>
                        </a:rPr>
                        <a:t>Değerlendirici</a:t>
                      </a:r>
                      <a:r>
                        <a:rPr lang="en-US">
                          <a:effectLst/>
                          <a:latin typeface="Poppins"/>
                        </a:rPr>
                        <a:t>)</a:t>
                      </a:r>
                    </a:p>
                  </a:txBody>
                  <a:tcPr anchor="ctr">
                    <a:lnL w="9525" cap="flat" cmpd="sng" algn="ctr">
                      <a:solidFill>
                        <a:srgbClr val="80BD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0BD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BD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BD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3F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  <a:latin typeface="Poppins"/>
                        </a:rPr>
                        <a:t>Ivane Javakhishvili Tbilisi State University-GÜRCİSTAN</a:t>
                      </a:r>
                    </a:p>
                  </a:txBody>
                  <a:tcPr anchor="ctr">
                    <a:lnL w="9525" cap="flat" cmpd="sng" algn="ctr">
                      <a:solidFill>
                        <a:srgbClr val="E0BD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0C1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0BD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0BD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3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6561412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D4601E-33F5-5714-867D-A0B584DA7C1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8D65601-5AE2-46FC-B138-694DDD2B510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455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756543-DA8C-CEE2-0E13-19DE61C1349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8D65601-5AE2-46FC-B138-694DDD2B510D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A784AFBB-6EFA-0F9D-F511-9DE1E9F860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6738840"/>
              </p:ext>
            </p:extLst>
          </p:nvPr>
        </p:nvGraphicFramePr>
        <p:xfrm>
          <a:off x="1000648" y="1203010"/>
          <a:ext cx="11100892" cy="5258321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418521">
                  <a:extLst>
                    <a:ext uri="{9D8B030D-6E8A-4147-A177-3AD203B41FA5}">
                      <a16:colId xmlns:a16="http://schemas.microsoft.com/office/drawing/2014/main" val="1450670511"/>
                    </a:ext>
                  </a:extLst>
                </a:gridCol>
                <a:gridCol w="4982073">
                  <a:extLst>
                    <a:ext uri="{9D8B030D-6E8A-4147-A177-3AD203B41FA5}">
                      <a16:colId xmlns:a16="http://schemas.microsoft.com/office/drawing/2014/main" val="2429110004"/>
                    </a:ext>
                  </a:extLst>
                </a:gridCol>
                <a:gridCol w="3700298">
                  <a:extLst>
                    <a:ext uri="{9D8B030D-6E8A-4147-A177-3AD203B41FA5}">
                      <a16:colId xmlns:a16="http://schemas.microsoft.com/office/drawing/2014/main" val="457827404"/>
                    </a:ext>
                  </a:extLst>
                </a:gridCol>
              </a:tblGrid>
              <a:tr h="1185333">
                <a:tc>
                  <a:txBody>
                    <a:bodyPr/>
                    <a:lstStyle/>
                    <a:p>
                      <a:r>
                        <a:rPr lang="en-US" b="0"/>
                        <a:t>10:00-12:00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i="0" u="none" strike="noStrike" noProof="0" err="1">
                          <a:latin typeface="Univers Light"/>
                        </a:rPr>
                        <a:t>Değerlendirme</a:t>
                      </a:r>
                      <a:r>
                        <a:rPr lang="en-US" sz="1800" b="0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1800" b="0" i="0" u="none" strike="noStrike" noProof="0" err="1">
                          <a:latin typeface="Univers Light"/>
                        </a:rPr>
                        <a:t>takımı</a:t>
                      </a:r>
                      <a:r>
                        <a:rPr lang="en-US" sz="1800" b="0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1800" b="0" i="0" u="none" strike="noStrike" noProof="0" err="1">
                          <a:latin typeface="Univers Light"/>
                        </a:rPr>
                        <a:t>üyelerinin</a:t>
                      </a:r>
                      <a:r>
                        <a:rPr lang="en-US" sz="1800" b="0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1800" b="0" i="0" u="none" strike="noStrike" noProof="0" err="1">
                          <a:latin typeface="Univers Light"/>
                        </a:rPr>
                        <a:t>kendi</a:t>
                      </a:r>
                      <a:r>
                        <a:rPr lang="en-US" sz="1800" b="0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1800" b="0" i="0" u="none" strike="noStrike" noProof="0" err="1">
                          <a:latin typeface="Univers Light"/>
                        </a:rPr>
                        <a:t>arasında</a:t>
                      </a:r>
                      <a:r>
                        <a:rPr lang="en-US" sz="1800" b="0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1800" b="0" i="0" u="none" strike="noStrike" noProof="0" err="1">
                          <a:latin typeface="Univers Light"/>
                        </a:rPr>
                        <a:t>yapacağı</a:t>
                      </a:r>
                      <a:r>
                        <a:rPr lang="en-US" sz="1800" b="0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1800" b="0" i="0" u="none" strike="noStrike" noProof="0" err="1">
                          <a:latin typeface="Univers Light"/>
                        </a:rPr>
                        <a:t>toplantı</a:t>
                      </a:r>
                      <a:endParaRPr lang="en-US" err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0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Takım</a:t>
                      </a:r>
                      <a:r>
                        <a:rPr lang="en-US" sz="1800" b="0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800" b="0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üyeleri</a:t>
                      </a:r>
                      <a:r>
                        <a:rPr lang="en-US" sz="1800" b="0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800" b="0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arasında</a:t>
                      </a:r>
                      <a:r>
                        <a:rPr lang="en-US" sz="1800" b="0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800" b="0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görev</a:t>
                      </a:r>
                      <a:r>
                        <a:rPr lang="en-US" sz="1800" b="0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800" b="0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dağılımı</a:t>
                      </a:r>
                      <a:r>
                        <a:rPr lang="en-US" sz="1800" b="0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, </a:t>
                      </a:r>
                      <a:r>
                        <a:rPr lang="en-US" sz="1800" b="0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ziyaret</a:t>
                      </a:r>
                      <a:r>
                        <a:rPr lang="en-US" sz="1800" b="0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800" b="0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planı</a:t>
                      </a:r>
                      <a:r>
                        <a:rPr lang="en-US" sz="1800" b="0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800" b="0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bir</a:t>
                      </a:r>
                      <a:r>
                        <a:rPr lang="en-US" sz="1800" b="0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800" b="0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kuruma</a:t>
                      </a:r>
                      <a:r>
                        <a:rPr lang="en-US" sz="1800" b="0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800" b="0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ilişkin</a:t>
                      </a:r>
                      <a:r>
                        <a:rPr lang="en-US" sz="1800" b="0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800" b="0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KİDR’nin</a:t>
                      </a:r>
                      <a:r>
                        <a:rPr lang="en-US" sz="1800" b="0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800" b="0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görüşülmesi</a:t>
                      </a:r>
                      <a:r>
                        <a:rPr lang="en-US" sz="1800" b="0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vb. </a:t>
                      </a:r>
                      <a:r>
                        <a:rPr lang="en-US" sz="1800" b="0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Etkinlikler</a:t>
                      </a:r>
                      <a:endParaRPr lang="en-US" err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6807420"/>
                  </a:ext>
                </a:extLst>
              </a:tr>
              <a:tr h="1143521">
                <a:tc>
                  <a:txBody>
                    <a:bodyPr/>
                    <a:lstStyle/>
                    <a:p>
                      <a:r>
                        <a:rPr lang="en-US" b="1"/>
                        <a:t>12:30-13:30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Değerlendirme</a:t>
                      </a:r>
                      <a:r>
                        <a:rPr lang="en-US" sz="18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8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takımının</a:t>
                      </a:r>
                      <a:r>
                        <a:rPr lang="en-US" sz="18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, </a:t>
                      </a:r>
                      <a:r>
                        <a:rPr lang="en-US" sz="18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kurum</a:t>
                      </a:r>
                      <a:r>
                        <a:rPr lang="en-US" sz="18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8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rektörü</a:t>
                      </a:r>
                      <a:r>
                        <a:rPr lang="en-US" sz="18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8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ve</a:t>
                      </a:r>
                      <a:r>
                        <a:rPr lang="en-US" sz="18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8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üst</a:t>
                      </a:r>
                      <a:r>
                        <a:rPr lang="en-US" sz="18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8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yöneticileriyle</a:t>
                      </a:r>
                      <a:r>
                        <a:rPr lang="en-US" sz="18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8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tanışma</a:t>
                      </a:r>
                      <a:r>
                        <a:rPr lang="en-US" sz="18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8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toplantısı</a:t>
                      </a:r>
                      <a:endParaRPr lang="en-US" sz="1800" b="1" i="0" u="none" strike="noStrike" noProof="0">
                        <a:solidFill>
                          <a:srgbClr val="000000"/>
                        </a:solidFill>
                        <a:latin typeface="Univers Light"/>
                      </a:endParaRPr>
                    </a:p>
                    <a:p>
                      <a:pPr lvl="0"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Tanışma</a:t>
                      </a:r>
                      <a:r>
                        <a:rPr lang="en-US" sz="18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8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ve</a:t>
                      </a:r>
                      <a:r>
                        <a:rPr lang="en-US" sz="18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8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değerlendirme</a:t>
                      </a:r>
                      <a:r>
                        <a:rPr lang="en-US" sz="18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8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sürecine</a:t>
                      </a:r>
                      <a:r>
                        <a:rPr lang="en-US" sz="18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8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ilişkin</a:t>
                      </a:r>
                      <a:r>
                        <a:rPr lang="en-US" sz="18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8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karşılıklı</a:t>
                      </a:r>
                      <a:r>
                        <a:rPr lang="en-US" sz="18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8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görüş</a:t>
                      </a:r>
                      <a:r>
                        <a:rPr lang="en-US" sz="18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8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alışverişi</a:t>
                      </a:r>
                      <a:endParaRPr lang="en-US" sz="1800" b="1" i="0" u="none" strike="noStrike" noProof="0">
                        <a:solidFill>
                          <a:srgbClr val="000000"/>
                        </a:solidFill>
                        <a:latin typeface="Univers Light"/>
                      </a:endParaRPr>
                    </a:p>
                    <a:p>
                      <a:pPr lvl="0">
                        <a:buNone/>
                      </a:pPr>
                      <a:endParaRPr lang="en-US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9276410"/>
                  </a:ext>
                </a:extLst>
              </a:tr>
              <a:tr h="1143521">
                <a:tc>
                  <a:txBody>
                    <a:bodyPr/>
                    <a:lstStyle/>
                    <a:p>
                      <a:r>
                        <a:rPr lang="en-US" b="1"/>
                        <a:t>13:30-14:30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Değerlendirme</a:t>
                      </a:r>
                      <a:r>
                        <a:rPr lang="en-US" sz="18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8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takımı</a:t>
                      </a:r>
                      <a:r>
                        <a:rPr lang="en-US" sz="18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8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ile</a:t>
                      </a:r>
                      <a:r>
                        <a:rPr lang="en-US" sz="18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8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kurum</a:t>
                      </a:r>
                      <a:r>
                        <a:rPr lang="en-US" sz="18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8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kalite</a:t>
                      </a:r>
                      <a:r>
                        <a:rPr lang="en-US" sz="18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8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komisyonu</a:t>
                      </a:r>
                      <a:r>
                        <a:rPr lang="en-US" sz="18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8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üyelerinin</a:t>
                      </a:r>
                      <a:r>
                        <a:rPr lang="en-US" sz="18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8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görüşmesi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Kalite</a:t>
                      </a:r>
                      <a:r>
                        <a:rPr lang="en-US" sz="18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8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komisyonu</a:t>
                      </a:r>
                      <a:r>
                        <a:rPr lang="en-US" sz="18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8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tarafından</a:t>
                      </a:r>
                      <a:r>
                        <a:rPr lang="en-US" sz="18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8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kalite</a:t>
                      </a:r>
                      <a:r>
                        <a:rPr lang="en-US" sz="18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8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güvencesi</a:t>
                      </a:r>
                      <a:r>
                        <a:rPr lang="en-US" sz="18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8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hakkında</a:t>
                      </a:r>
                      <a:r>
                        <a:rPr lang="en-US" sz="18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8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kurumdaki</a:t>
                      </a:r>
                      <a:r>
                        <a:rPr lang="en-US" sz="18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8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işleyiş</a:t>
                      </a:r>
                      <a:r>
                        <a:rPr lang="en-US" sz="18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8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hakkında</a:t>
                      </a:r>
                      <a:r>
                        <a:rPr lang="en-US" sz="18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8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genel</a:t>
                      </a:r>
                      <a:r>
                        <a:rPr lang="en-US" sz="18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8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bilgilendirme</a:t>
                      </a:r>
                      <a:endParaRPr lang="en-US" sz="1800" b="1" i="0" u="none" strike="noStrike" noProof="0">
                        <a:solidFill>
                          <a:srgbClr val="000000"/>
                        </a:solidFill>
                        <a:latin typeface="Univers Light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800" b="1" i="0" u="none" strike="noStrike" noProof="0">
                        <a:solidFill>
                          <a:srgbClr val="000000"/>
                        </a:solidFill>
                        <a:latin typeface="Univers Light"/>
                      </a:endParaRPr>
                    </a:p>
                    <a:p>
                      <a:pPr lvl="0">
                        <a:buNone/>
                      </a:pPr>
                      <a:endParaRPr lang="en-US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91583"/>
                  </a:ext>
                </a:extLst>
              </a:tr>
              <a:tr h="1143521">
                <a:tc>
                  <a:txBody>
                    <a:bodyPr/>
                    <a:lstStyle/>
                    <a:p>
                      <a:r>
                        <a:rPr lang="en-US" b="1"/>
                        <a:t>14:30-16:00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Takım</a:t>
                      </a:r>
                      <a:r>
                        <a:rPr lang="en-US" sz="18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8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başkanı</a:t>
                      </a:r>
                      <a:r>
                        <a:rPr lang="en-US" sz="18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8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ile</a:t>
                      </a:r>
                      <a:r>
                        <a:rPr lang="en-US" sz="18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8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rektörün</a:t>
                      </a:r>
                      <a:r>
                        <a:rPr lang="en-US" sz="18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8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görüşmesi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Saha </a:t>
                      </a:r>
                      <a:r>
                        <a:rPr lang="en-US" sz="18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ziyareti</a:t>
                      </a:r>
                      <a:r>
                        <a:rPr lang="en-US" sz="18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8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programının</a:t>
                      </a:r>
                      <a:r>
                        <a:rPr lang="en-US" sz="18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8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oluşturulması</a:t>
                      </a:r>
                      <a:endParaRPr lang="en-US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6752866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FC44CD71-120F-ADC6-F724-D4189777AEC6}"/>
              </a:ext>
            </a:extLst>
          </p:cNvPr>
          <p:cNvSpPr txBox="1"/>
          <p:nvPr/>
        </p:nvSpPr>
        <p:spPr>
          <a:xfrm>
            <a:off x="683846" y="211665"/>
            <a:ext cx="10335846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 err="1">
                <a:solidFill>
                  <a:schemeClr val="accent2">
                    <a:lumMod val="76000"/>
                  </a:schemeClr>
                </a:solidFill>
              </a:rPr>
              <a:t>Ön</a:t>
            </a:r>
            <a:r>
              <a:rPr lang="en-US" b="1">
                <a:solidFill>
                  <a:schemeClr val="accent2">
                    <a:lumMod val="76000"/>
                  </a:schemeClr>
                </a:solidFill>
              </a:rPr>
              <a:t> </a:t>
            </a:r>
            <a:r>
              <a:rPr lang="en-US" b="1" err="1">
                <a:solidFill>
                  <a:schemeClr val="accent2">
                    <a:lumMod val="76000"/>
                  </a:schemeClr>
                </a:solidFill>
              </a:rPr>
              <a:t>ziyaret</a:t>
            </a:r>
            <a:r>
              <a:rPr lang="en-US" b="1">
                <a:solidFill>
                  <a:schemeClr val="accent2">
                    <a:lumMod val="76000"/>
                  </a:schemeClr>
                </a:solidFill>
              </a:rPr>
              <a:t> (</a:t>
            </a:r>
            <a:r>
              <a:rPr lang="en-US" b="1" err="1">
                <a:solidFill>
                  <a:schemeClr val="accent2">
                    <a:lumMod val="76000"/>
                  </a:schemeClr>
                </a:solidFill>
              </a:rPr>
              <a:t>saha</a:t>
            </a:r>
            <a:r>
              <a:rPr lang="en-US" b="1">
                <a:solidFill>
                  <a:schemeClr val="accent2">
                    <a:lumMod val="76000"/>
                  </a:schemeClr>
                </a:solidFill>
              </a:rPr>
              <a:t> </a:t>
            </a:r>
            <a:r>
              <a:rPr lang="en-US" b="1" err="1">
                <a:solidFill>
                  <a:schemeClr val="accent2">
                    <a:lumMod val="76000"/>
                  </a:schemeClr>
                </a:solidFill>
              </a:rPr>
              <a:t>ziyaretinden</a:t>
            </a:r>
            <a:r>
              <a:rPr lang="en-US" b="1">
                <a:solidFill>
                  <a:schemeClr val="accent2">
                    <a:lumMod val="76000"/>
                  </a:schemeClr>
                </a:solidFill>
              </a:rPr>
              <a:t> 2-3 </a:t>
            </a:r>
            <a:r>
              <a:rPr lang="en-US" b="1" err="1">
                <a:solidFill>
                  <a:schemeClr val="accent2">
                    <a:lumMod val="76000"/>
                  </a:schemeClr>
                </a:solidFill>
              </a:rPr>
              <a:t>Hafta</a:t>
            </a:r>
            <a:r>
              <a:rPr lang="en-US" b="1">
                <a:solidFill>
                  <a:schemeClr val="accent2">
                    <a:lumMod val="76000"/>
                  </a:schemeClr>
                </a:solidFill>
              </a:rPr>
              <a:t> </a:t>
            </a:r>
            <a:r>
              <a:rPr lang="en-US" b="1" err="1">
                <a:solidFill>
                  <a:schemeClr val="accent2">
                    <a:lumMod val="76000"/>
                  </a:schemeClr>
                </a:solidFill>
              </a:rPr>
              <a:t>Önce</a:t>
            </a:r>
            <a:r>
              <a:rPr lang="en-US" b="1">
                <a:solidFill>
                  <a:schemeClr val="accent2">
                    <a:lumMod val="76000"/>
                  </a:schemeClr>
                </a:solidFill>
              </a:rPr>
              <a:t>)</a:t>
            </a:r>
            <a:endParaRPr lang="en-US">
              <a:solidFill>
                <a:schemeClr val="accent2">
                  <a:lumMod val="76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2010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BFCBC90-0766-9A2D-37D5-5A19BD4928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640893"/>
              </p:ext>
            </p:extLst>
          </p:nvPr>
        </p:nvGraphicFramePr>
        <p:xfrm>
          <a:off x="1243723" y="1366345"/>
          <a:ext cx="10514859" cy="4621718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3504953">
                  <a:extLst>
                    <a:ext uri="{9D8B030D-6E8A-4147-A177-3AD203B41FA5}">
                      <a16:colId xmlns:a16="http://schemas.microsoft.com/office/drawing/2014/main" val="2963657630"/>
                    </a:ext>
                  </a:extLst>
                </a:gridCol>
                <a:gridCol w="3504953">
                  <a:extLst>
                    <a:ext uri="{9D8B030D-6E8A-4147-A177-3AD203B41FA5}">
                      <a16:colId xmlns:a16="http://schemas.microsoft.com/office/drawing/2014/main" val="3754851503"/>
                    </a:ext>
                  </a:extLst>
                </a:gridCol>
                <a:gridCol w="3504953">
                  <a:extLst>
                    <a:ext uri="{9D8B030D-6E8A-4147-A177-3AD203B41FA5}">
                      <a16:colId xmlns:a16="http://schemas.microsoft.com/office/drawing/2014/main" val="1043776997"/>
                    </a:ext>
                  </a:extLst>
                </a:gridCol>
              </a:tblGrid>
              <a:tr h="393336">
                <a:tc>
                  <a:txBody>
                    <a:bodyPr/>
                    <a:lstStyle/>
                    <a:p>
                      <a:r>
                        <a:rPr lang="en-US" sz="1200"/>
                        <a:t>ZAMAN (</a:t>
                      </a:r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ZİYARET TARİHİ ÖNCEKİ GÜN)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KİMLER İLE NE YAPILACAĞI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İÇERİĞİ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7356353"/>
                  </a:ext>
                </a:extLst>
              </a:tr>
              <a:tr h="965460">
                <a:tc>
                  <a:txBody>
                    <a:bodyPr/>
                    <a:lstStyle/>
                    <a:p>
                      <a:r>
                        <a:rPr lang="en-US" sz="1200"/>
                        <a:t>(11:30-12:00)</a:t>
                      </a:r>
                      <a:endParaRPr lang="en-US" sz="1100"/>
                    </a:p>
                    <a:p>
                      <a:pPr lvl="0">
                        <a:buNone/>
                      </a:pPr>
                      <a:endParaRPr lang="en-US" sz="1100" b="0" i="0" u="none" strike="noStrike" noProof="0">
                        <a:solidFill>
                          <a:srgbClr val="000000"/>
                        </a:solidFill>
                        <a:latin typeface="Univers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err="1"/>
                        <a:t>Değerlendirme</a:t>
                      </a:r>
                      <a:r>
                        <a:rPr lang="en-US" sz="1200" dirty="0"/>
                        <a:t> </a:t>
                      </a:r>
                      <a:r>
                        <a:rPr lang="en-US" sz="1200" err="1"/>
                        <a:t>Takımı</a:t>
                      </a:r>
                      <a:r>
                        <a:rPr lang="en-US" sz="1200" dirty="0"/>
                        <a:t> </a:t>
                      </a:r>
                      <a:r>
                        <a:rPr lang="en-US" sz="1200" err="1"/>
                        <a:t>üyelerinin</a:t>
                      </a:r>
                      <a:r>
                        <a:rPr lang="en-US" sz="1200" dirty="0"/>
                        <a:t> </a:t>
                      </a:r>
                      <a:r>
                        <a:rPr lang="en-US" sz="1200" err="1"/>
                        <a:t>konaklama</a:t>
                      </a:r>
                      <a:r>
                        <a:rPr lang="en-US" sz="1200" dirty="0"/>
                        <a:t> </a:t>
                      </a:r>
                      <a:r>
                        <a:rPr lang="en-US" sz="1200" err="1"/>
                        <a:t>yerine</a:t>
                      </a:r>
                      <a:r>
                        <a:rPr lang="en-US" sz="1200" dirty="0"/>
                        <a:t> </a:t>
                      </a:r>
                      <a:r>
                        <a:rPr lang="en-US" sz="1200" err="1"/>
                        <a:t>transferi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2201459"/>
                  </a:ext>
                </a:extLst>
              </a:tr>
              <a:tr h="2188307">
                <a:tc>
                  <a:txBody>
                    <a:bodyPr/>
                    <a:lstStyle/>
                    <a:p>
                      <a:r>
                        <a:rPr lang="en-US" sz="1200"/>
                        <a:t>14:00-18:00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err="1"/>
                        <a:t>Değerlendirme</a:t>
                      </a:r>
                      <a:r>
                        <a:rPr lang="en-US" sz="1200" dirty="0"/>
                        <a:t> </a:t>
                      </a:r>
                      <a:r>
                        <a:rPr lang="en-US" sz="1200" err="1"/>
                        <a:t>Takım</a:t>
                      </a:r>
                      <a:r>
                        <a:rPr lang="en-US" sz="1200" dirty="0"/>
                        <a:t> </a:t>
                      </a:r>
                      <a:r>
                        <a:rPr lang="en-US" sz="1200" err="1"/>
                        <a:t>üyelerinin</a:t>
                      </a:r>
                      <a:r>
                        <a:rPr lang="en-US" sz="1200" dirty="0"/>
                        <a:t> </a:t>
                      </a:r>
                      <a:r>
                        <a:rPr lang="en-US" sz="1200" err="1"/>
                        <a:t>kendi</a:t>
                      </a:r>
                      <a:r>
                        <a:rPr lang="en-US" sz="1200" dirty="0"/>
                        <a:t> </a:t>
                      </a:r>
                      <a:r>
                        <a:rPr lang="en-US" sz="1200" err="1"/>
                        <a:t>arasında</a:t>
                      </a:r>
                      <a:r>
                        <a:rPr lang="en-US" sz="1200" dirty="0"/>
                        <a:t> </a:t>
                      </a:r>
                      <a:r>
                        <a:rPr lang="en-US" sz="1200" err="1"/>
                        <a:t>yapacağı</a:t>
                      </a:r>
                      <a:r>
                        <a:rPr lang="en-US" sz="1200" dirty="0"/>
                        <a:t> </a:t>
                      </a:r>
                      <a:r>
                        <a:rPr lang="en-US" sz="1200" err="1"/>
                        <a:t>toplantı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i="0" u="none" strike="noStrike" noProof="0" err="1">
                          <a:latin typeface="Univers Light"/>
                        </a:rPr>
                        <a:t>Kurumla</a:t>
                      </a:r>
                      <a:r>
                        <a:rPr lang="en-US" sz="1200" b="0" i="0" u="none" strike="noStrike" noProof="0" dirty="0">
                          <a:latin typeface="Univers Light"/>
                        </a:rPr>
                        <a:t> </a:t>
                      </a:r>
                      <a:r>
                        <a:rPr lang="en-US" sz="1200" b="0" i="0" u="none" strike="noStrike" noProof="0" err="1">
                          <a:latin typeface="Univers Light"/>
                        </a:rPr>
                        <a:t>işbirliği</a:t>
                      </a:r>
                      <a:r>
                        <a:rPr lang="en-US" sz="1200" b="0" i="0" u="none" strike="noStrike" noProof="0" dirty="0">
                          <a:latin typeface="Univers Light"/>
                        </a:rPr>
                        <a:t> </a:t>
                      </a:r>
                      <a:r>
                        <a:rPr lang="en-US" sz="1200" b="0" i="0" u="none" strike="noStrike" noProof="0" err="1">
                          <a:latin typeface="Univers Light"/>
                        </a:rPr>
                        <a:t>içerisinde</a:t>
                      </a:r>
                      <a:r>
                        <a:rPr lang="en-US" sz="1200" b="0" i="0" u="none" strike="noStrike" noProof="0" dirty="0">
                          <a:latin typeface="Univers Light"/>
                        </a:rPr>
                        <a:t> </a:t>
                      </a:r>
                      <a:r>
                        <a:rPr lang="en-US" sz="1200" b="0" i="0" u="none" strike="noStrike" noProof="0" err="1">
                          <a:latin typeface="Univers Light"/>
                        </a:rPr>
                        <a:t>ve</a:t>
                      </a:r>
                      <a:r>
                        <a:rPr lang="en-US" sz="1200" b="0" i="0" u="none" strike="noStrike" noProof="0" dirty="0">
                          <a:latin typeface="Univers Light"/>
                        </a:rPr>
                        <a:t> </a:t>
                      </a:r>
                      <a:r>
                        <a:rPr lang="en-US" sz="1200" b="0" i="0" u="none" strike="noStrike" noProof="0" err="1">
                          <a:latin typeface="Univers Light"/>
                        </a:rPr>
                        <a:t>zamanı</a:t>
                      </a:r>
                      <a:r>
                        <a:rPr lang="en-US" sz="1200" b="0" i="0" u="none" strike="noStrike" noProof="0" dirty="0">
                          <a:latin typeface="Univers Light"/>
                        </a:rPr>
                        <a:t> </a:t>
                      </a:r>
                      <a:r>
                        <a:rPr lang="en-US" sz="1200" b="0" i="0" u="none" strike="noStrike" noProof="0" err="1">
                          <a:latin typeface="Univers Light"/>
                        </a:rPr>
                        <a:t>ve</a:t>
                      </a:r>
                      <a:r>
                        <a:rPr lang="en-US" sz="1200" b="0" i="0" u="none" strike="noStrike" noProof="0" dirty="0">
                          <a:latin typeface="Univers Light"/>
                        </a:rPr>
                        <a:t> </a:t>
                      </a:r>
                      <a:r>
                        <a:rPr lang="en-US" sz="1200" b="0" i="0" u="none" strike="noStrike" noProof="0" err="1">
                          <a:latin typeface="Univers Light"/>
                        </a:rPr>
                        <a:t>amacı</a:t>
                      </a:r>
                      <a:r>
                        <a:rPr lang="en-US" sz="1200" b="0" i="0" u="none" strike="noStrike" noProof="0" dirty="0">
                          <a:latin typeface="Univers Light"/>
                        </a:rPr>
                        <a:t> </a:t>
                      </a:r>
                      <a:r>
                        <a:rPr lang="en-US" sz="1200" b="0" i="0" u="none" strike="noStrike" noProof="0" err="1">
                          <a:latin typeface="Univers Light"/>
                        </a:rPr>
                        <a:t>belirtilecek</a:t>
                      </a:r>
                      <a:r>
                        <a:rPr lang="en-US" sz="1200" b="0" i="0" u="none" strike="noStrike" noProof="0" dirty="0">
                          <a:latin typeface="Univers Light"/>
                        </a:rPr>
                        <a:t> </a:t>
                      </a:r>
                      <a:r>
                        <a:rPr lang="en-US" sz="1200" b="0" i="0" u="none" strike="noStrike" noProof="0" err="1">
                          <a:latin typeface="Univers Light"/>
                        </a:rPr>
                        <a:t>şekilde</a:t>
                      </a:r>
                      <a:r>
                        <a:rPr lang="en-US" sz="1200" b="0" i="0" u="none" strike="noStrike" noProof="0" dirty="0">
                          <a:latin typeface="Univers Light"/>
                        </a:rPr>
                        <a:t> </a:t>
                      </a:r>
                      <a:r>
                        <a:rPr lang="en-US" sz="1200" b="0" i="0" u="none" strike="noStrike" noProof="0" err="1">
                          <a:latin typeface="Univers Light"/>
                        </a:rPr>
                        <a:t>önceden</a:t>
                      </a:r>
                      <a:r>
                        <a:rPr lang="en-US" sz="1200" b="0" i="0" u="none" strike="noStrike" noProof="0" dirty="0">
                          <a:latin typeface="Univers Light"/>
                        </a:rPr>
                        <a:t> </a:t>
                      </a:r>
                      <a:r>
                        <a:rPr lang="en-US" sz="1200" b="0" i="0" u="none" strike="noStrike" noProof="0" err="1">
                          <a:latin typeface="Univers Light"/>
                        </a:rPr>
                        <a:t>hazırlanmış</a:t>
                      </a:r>
                      <a:r>
                        <a:rPr lang="en-US" sz="1200" b="0" i="0" u="none" strike="noStrike" noProof="0" dirty="0">
                          <a:latin typeface="Univers Light"/>
                        </a:rPr>
                        <a:t> </a:t>
                      </a:r>
                      <a:r>
                        <a:rPr lang="en-US" sz="1200" b="0" i="0" u="none" strike="noStrike" noProof="0" err="1">
                          <a:latin typeface="Univers Light"/>
                        </a:rPr>
                        <a:t>ziyaret</a:t>
                      </a:r>
                      <a:r>
                        <a:rPr lang="en-US" sz="1200" b="0" i="0" u="none" strike="noStrike" noProof="0" dirty="0">
                          <a:latin typeface="Univers Light"/>
                        </a:rPr>
                        <a:t> </a:t>
                      </a:r>
                      <a:r>
                        <a:rPr lang="en-US" sz="1200" b="0" i="0" u="none" strike="noStrike" noProof="0" err="1">
                          <a:latin typeface="Univers Light"/>
                        </a:rPr>
                        <a:t>planı</a:t>
                      </a:r>
                      <a:r>
                        <a:rPr lang="en-US" sz="1200" b="0" i="0" u="none" strike="noStrike" noProof="0" dirty="0">
                          <a:latin typeface="Univers Light"/>
                        </a:rPr>
                        <a:t> </a:t>
                      </a:r>
                      <a:r>
                        <a:rPr lang="en-US" sz="1200" b="0" i="0" u="none" strike="noStrike" noProof="0" err="1">
                          <a:latin typeface="Univers Light"/>
                        </a:rPr>
                        <a:t>kapsamındaki</a:t>
                      </a:r>
                      <a:r>
                        <a:rPr lang="en-US" sz="1200" b="0" i="0" u="none" strike="noStrike" noProof="0" dirty="0">
                          <a:latin typeface="Univers Light"/>
                        </a:rPr>
                        <a:t> </a:t>
                      </a:r>
                      <a:r>
                        <a:rPr lang="en-US" sz="1200" b="0" i="0" u="none" strike="noStrike" noProof="0" err="1">
                          <a:latin typeface="Univers Light"/>
                        </a:rPr>
                        <a:t>çalışmaların</a:t>
                      </a:r>
                      <a:r>
                        <a:rPr lang="en-US" sz="1200" b="0" i="0" u="none" strike="noStrike" noProof="0" dirty="0">
                          <a:latin typeface="Univers Light"/>
                        </a:rPr>
                        <a:t> </a:t>
                      </a:r>
                      <a:r>
                        <a:rPr lang="en-US" sz="1200" b="0" i="0" u="none" strike="noStrike" noProof="0" err="1">
                          <a:latin typeface="Univers Light"/>
                        </a:rPr>
                        <a:t>gözden</a:t>
                      </a:r>
                      <a:r>
                        <a:rPr lang="en-US" sz="1200" b="0" i="0" u="none" strike="noStrike" noProof="0" dirty="0">
                          <a:latin typeface="Univers Light"/>
                        </a:rPr>
                        <a:t> </a:t>
                      </a:r>
                      <a:r>
                        <a:rPr lang="en-US" sz="1200" b="0" i="0" u="none" strike="noStrike" noProof="0" err="1">
                          <a:latin typeface="Univers Light"/>
                        </a:rPr>
                        <a:t>geçirilmesi</a:t>
                      </a:r>
                      <a:r>
                        <a:rPr lang="en-US" sz="1200" b="0" i="0" u="none" strike="noStrike" noProof="0" dirty="0">
                          <a:latin typeface="Univers Light"/>
                        </a:rPr>
                        <a:t> </a:t>
                      </a:r>
                      <a:endParaRPr lang="en-US" sz="120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i="0" u="none" strike="noStrike" noProof="0">
                          <a:latin typeface="Univers Light"/>
                        </a:rPr>
                        <a:t>YÖKAK </a:t>
                      </a:r>
                      <a:r>
                        <a:rPr lang="en-US" sz="1200" b="0" i="0" u="none" strike="noStrike" noProof="0" err="1">
                          <a:latin typeface="Univers Light"/>
                        </a:rPr>
                        <a:t>değerlendirme</a:t>
                      </a:r>
                      <a:r>
                        <a:rPr lang="en-US" sz="1200" b="0" i="0" u="none" strike="noStrike" noProof="0" dirty="0">
                          <a:latin typeface="Univers Light"/>
                        </a:rPr>
                        <a:t> </a:t>
                      </a:r>
                      <a:r>
                        <a:rPr lang="en-US" sz="1200" b="0" i="0" u="none" strike="noStrike" noProof="0" err="1">
                          <a:latin typeface="Univers Light"/>
                        </a:rPr>
                        <a:t>ölçütlerini</a:t>
                      </a:r>
                      <a:r>
                        <a:rPr lang="en-US" sz="1200" b="0" i="0" u="none" strike="noStrike" noProof="0" dirty="0">
                          <a:latin typeface="Univers Light"/>
                        </a:rPr>
                        <a:t> </a:t>
                      </a:r>
                      <a:r>
                        <a:rPr lang="en-US" sz="1200" b="0" i="0" u="none" strike="noStrike" noProof="0" err="1">
                          <a:latin typeface="Univers Light"/>
                        </a:rPr>
                        <a:t>dikkate</a:t>
                      </a:r>
                      <a:r>
                        <a:rPr lang="en-US" sz="1200" b="0" i="0" u="none" strike="noStrike" noProof="0" dirty="0">
                          <a:latin typeface="Univers Light"/>
                        </a:rPr>
                        <a:t> </a:t>
                      </a:r>
                      <a:r>
                        <a:rPr lang="en-US" sz="1200" b="0" i="0" u="none" strike="noStrike" noProof="0" err="1">
                          <a:latin typeface="Univers Light"/>
                        </a:rPr>
                        <a:t>alarak</a:t>
                      </a:r>
                      <a:r>
                        <a:rPr lang="en-US" sz="1200" b="0" i="0" u="none" strike="noStrike" noProof="0" dirty="0">
                          <a:latin typeface="Univers Light"/>
                        </a:rPr>
                        <a:t> </a:t>
                      </a:r>
                      <a:r>
                        <a:rPr lang="en-US" sz="1200" b="0" i="0" u="none" strike="noStrike" noProof="0" err="1">
                          <a:latin typeface="Univers Light"/>
                        </a:rPr>
                        <a:t>kurumun</a:t>
                      </a:r>
                      <a:r>
                        <a:rPr lang="en-US" sz="1200" b="0" i="0" u="none" strike="noStrike" noProof="0" dirty="0">
                          <a:latin typeface="Univers Light"/>
                        </a:rPr>
                        <a:t> </a:t>
                      </a:r>
                      <a:r>
                        <a:rPr lang="en-US" sz="1200" b="0" i="0" u="none" strike="noStrike" noProof="0" err="1">
                          <a:latin typeface="Univers Light"/>
                        </a:rPr>
                        <a:t>değerlendirilmesine</a:t>
                      </a:r>
                      <a:r>
                        <a:rPr lang="en-US" sz="1200" b="0" i="0" u="none" strike="noStrike" noProof="0" dirty="0">
                          <a:latin typeface="Univers Light"/>
                        </a:rPr>
                        <a:t> </a:t>
                      </a:r>
                      <a:r>
                        <a:rPr lang="en-US" sz="1200" b="0" i="0" u="none" strike="noStrike" noProof="0" err="1">
                          <a:latin typeface="Univers Light"/>
                        </a:rPr>
                        <a:t>yönelik</a:t>
                      </a:r>
                      <a:r>
                        <a:rPr lang="en-US" sz="1200" b="0" i="0" u="none" strike="noStrike" noProof="0" dirty="0">
                          <a:latin typeface="Univers Light"/>
                        </a:rPr>
                        <a:t> </a:t>
                      </a:r>
                      <a:r>
                        <a:rPr lang="en-US" sz="1200" b="0" i="0" u="none" strike="noStrike" noProof="0" err="1">
                          <a:latin typeface="Univers Light"/>
                        </a:rPr>
                        <a:t>takım</a:t>
                      </a:r>
                      <a:r>
                        <a:rPr lang="en-US" sz="1200" b="0" i="0" u="none" strike="noStrike" noProof="0" dirty="0">
                          <a:latin typeface="Univers Light"/>
                        </a:rPr>
                        <a:t> </a:t>
                      </a:r>
                      <a:r>
                        <a:rPr lang="en-US" sz="1200" b="0" i="0" u="none" strike="noStrike" noProof="0" err="1">
                          <a:latin typeface="Univers Light"/>
                        </a:rPr>
                        <a:t>içi</a:t>
                      </a:r>
                      <a:r>
                        <a:rPr lang="en-US" sz="1200" b="0" i="0" u="none" strike="noStrike" noProof="0" dirty="0">
                          <a:latin typeface="Univers Light"/>
                        </a:rPr>
                        <a:t> </a:t>
                      </a:r>
                      <a:r>
                        <a:rPr lang="en-US" sz="1200" b="0" i="0" u="none" strike="noStrike" noProof="0" err="1">
                          <a:latin typeface="Univers Light"/>
                        </a:rPr>
                        <a:t>tutarlılığın</a:t>
                      </a:r>
                      <a:r>
                        <a:rPr lang="en-US" sz="1200" b="0" i="0" u="none" strike="noStrike" noProof="0" dirty="0">
                          <a:latin typeface="Univers Light"/>
                        </a:rPr>
                        <a:t> </a:t>
                      </a:r>
                      <a:r>
                        <a:rPr lang="en-US" sz="1200" b="0" i="0" u="none" strike="noStrike" noProof="0" err="1">
                          <a:latin typeface="Univers Light"/>
                        </a:rPr>
                        <a:t>sağlanması</a:t>
                      </a:r>
                      <a:r>
                        <a:rPr lang="en-US" sz="1200" b="0" i="0" u="none" strike="noStrike" noProof="0" dirty="0">
                          <a:latin typeface="Univers Light"/>
                        </a:rPr>
                        <a:t> </a:t>
                      </a:r>
                      <a:endParaRPr lang="en-US" sz="120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i="0" u="none" strike="noStrike" noProof="0" err="1">
                          <a:latin typeface="Univers Light"/>
                        </a:rPr>
                        <a:t>Değerlendirme</a:t>
                      </a:r>
                      <a:r>
                        <a:rPr lang="en-US" sz="1200" b="0" i="0" u="none" strike="noStrike" noProof="0" dirty="0">
                          <a:latin typeface="Univers Light"/>
                        </a:rPr>
                        <a:t> </a:t>
                      </a:r>
                      <a:r>
                        <a:rPr lang="en-US" sz="1200" b="0" i="0" u="none" strike="noStrike" noProof="0" err="1">
                          <a:latin typeface="Univers Light"/>
                        </a:rPr>
                        <a:t>ziyaret</a:t>
                      </a:r>
                      <a:r>
                        <a:rPr lang="en-US" sz="1200" b="0" i="0" u="none" strike="noStrike" noProof="0" dirty="0">
                          <a:latin typeface="Univers Light"/>
                        </a:rPr>
                        <a:t> </a:t>
                      </a:r>
                      <a:r>
                        <a:rPr lang="en-US" sz="1200" b="0" i="0" u="none" strike="noStrike" noProof="0" err="1">
                          <a:latin typeface="Univers Light"/>
                        </a:rPr>
                        <a:t>planı</a:t>
                      </a:r>
                      <a:r>
                        <a:rPr lang="en-US" sz="1200" b="0" i="0" u="none" strike="noStrike" noProof="0" dirty="0">
                          <a:latin typeface="Univers Light"/>
                        </a:rPr>
                        <a:t> </a:t>
                      </a:r>
                      <a:r>
                        <a:rPr lang="en-US" sz="1200" b="0" i="0" u="none" strike="noStrike" noProof="0" err="1">
                          <a:latin typeface="Univers Light"/>
                        </a:rPr>
                        <a:t>ile</a:t>
                      </a:r>
                      <a:r>
                        <a:rPr lang="en-US" sz="1200" b="0" i="0" u="none" strike="noStrike" noProof="0" dirty="0">
                          <a:latin typeface="Univers Light"/>
                        </a:rPr>
                        <a:t> </a:t>
                      </a:r>
                      <a:r>
                        <a:rPr lang="en-US" sz="1200" b="0" i="0" u="none" strike="noStrike" noProof="0" err="1">
                          <a:latin typeface="Univers Light"/>
                        </a:rPr>
                        <a:t>ilgili</a:t>
                      </a:r>
                      <a:r>
                        <a:rPr lang="en-US" sz="1200" b="0" i="0" u="none" strike="noStrike" noProof="0" dirty="0">
                          <a:latin typeface="Univers Light"/>
                        </a:rPr>
                        <a:t> </a:t>
                      </a:r>
                      <a:r>
                        <a:rPr lang="en-US" sz="1200" b="0" i="0" u="none" strike="noStrike" noProof="0" err="1">
                          <a:latin typeface="Univers Light"/>
                        </a:rPr>
                        <a:t>olarak</a:t>
                      </a:r>
                      <a:r>
                        <a:rPr lang="en-US" sz="1200" b="0" i="0" u="none" strike="noStrike" noProof="0" dirty="0">
                          <a:latin typeface="Univers Light"/>
                        </a:rPr>
                        <a:t> </a:t>
                      </a:r>
                      <a:r>
                        <a:rPr lang="en-US" sz="1200" b="0" i="0" u="none" strike="noStrike" noProof="0" err="1">
                          <a:latin typeface="Univers Light"/>
                        </a:rPr>
                        <a:t>takım</a:t>
                      </a:r>
                      <a:r>
                        <a:rPr lang="en-US" sz="1200" b="0" i="0" u="none" strike="noStrike" noProof="0" dirty="0">
                          <a:latin typeface="Univers Light"/>
                        </a:rPr>
                        <a:t> </a:t>
                      </a:r>
                      <a:r>
                        <a:rPr lang="en-US" sz="1200" b="0" i="0" u="none" strike="noStrike" noProof="0" err="1">
                          <a:latin typeface="Univers Light"/>
                        </a:rPr>
                        <a:t>üyelerinin</a:t>
                      </a:r>
                      <a:r>
                        <a:rPr lang="en-US" sz="1200" b="0" i="0" u="none" strike="noStrike" noProof="0" dirty="0">
                          <a:latin typeface="Univers Light"/>
                        </a:rPr>
                        <a:t> </a:t>
                      </a:r>
                      <a:r>
                        <a:rPr lang="en-US" sz="1200" b="0" i="0" u="none" strike="noStrike" noProof="0" err="1">
                          <a:latin typeface="Univers Light"/>
                        </a:rPr>
                        <a:t>olası</a:t>
                      </a:r>
                      <a:r>
                        <a:rPr lang="en-US" sz="1200" b="0" i="0" u="none" strike="noStrike" noProof="0" dirty="0">
                          <a:latin typeface="Univers Light"/>
                        </a:rPr>
                        <a:t> </a:t>
                      </a:r>
                      <a:r>
                        <a:rPr lang="en-US" sz="1200" b="0" i="0" u="none" strike="noStrike" noProof="0" err="1">
                          <a:latin typeface="Univers Light"/>
                        </a:rPr>
                        <a:t>sorunlarının</a:t>
                      </a:r>
                      <a:r>
                        <a:rPr lang="en-US" sz="1200" b="0" i="0" u="none" strike="noStrike" noProof="0" dirty="0">
                          <a:latin typeface="Univers Light"/>
                        </a:rPr>
                        <a:t> </a:t>
                      </a:r>
                      <a:r>
                        <a:rPr lang="en-US" sz="1200" b="0" i="0" u="none" strike="noStrike" noProof="0" err="1">
                          <a:latin typeface="Univers Light"/>
                        </a:rPr>
                        <a:t>değerlendirilmesi</a:t>
                      </a:r>
                      <a:r>
                        <a:rPr lang="en-US" sz="1200" b="0" i="0" u="none" strike="noStrike" noProof="0" dirty="0">
                          <a:latin typeface="Univers Light"/>
                        </a:rPr>
                        <a:t> </a:t>
                      </a:r>
                      <a:endParaRPr lang="en-US" sz="120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i="0" u="none" strike="noStrike" noProof="0">
                          <a:latin typeface="Univers Light"/>
                        </a:rPr>
                        <a:t>Varsa </a:t>
                      </a:r>
                      <a:r>
                        <a:rPr lang="en-US" sz="1200" b="0" i="0" u="none" strike="noStrike" noProof="0" err="1">
                          <a:latin typeface="Univers Light"/>
                        </a:rPr>
                        <a:t>gözlemcilerin</a:t>
                      </a:r>
                      <a:r>
                        <a:rPr lang="en-US" sz="1200" b="0" i="0" u="none" strike="noStrike" noProof="0" dirty="0">
                          <a:latin typeface="Univers Light"/>
                        </a:rPr>
                        <a:t> </a:t>
                      </a:r>
                      <a:r>
                        <a:rPr lang="en-US" sz="1200" b="0" i="0" u="none" strike="noStrike" noProof="0" err="1">
                          <a:latin typeface="Univers Light"/>
                        </a:rPr>
                        <a:t>ziyaret</a:t>
                      </a:r>
                      <a:r>
                        <a:rPr lang="en-US" sz="1200" b="0" i="0" u="none" strike="noStrike" noProof="0" dirty="0">
                          <a:latin typeface="Univers Light"/>
                        </a:rPr>
                        <a:t> </a:t>
                      </a:r>
                      <a:r>
                        <a:rPr lang="en-US" sz="1200" b="0" i="0" u="none" strike="noStrike" noProof="0" err="1">
                          <a:latin typeface="Univers Light"/>
                        </a:rPr>
                        <a:t>etkinliklerdeki</a:t>
                      </a:r>
                      <a:r>
                        <a:rPr lang="en-US" sz="1200" b="0" i="0" u="none" strike="noStrike" noProof="0" dirty="0">
                          <a:latin typeface="Univers Light"/>
                        </a:rPr>
                        <a:t> </a:t>
                      </a:r>
                      <a:r>
                        <a:rPr lang="en-US" sz="1200" b="0" i="0" u="none" strike="noStrike" noProof="0" err="1">
                          <a:latin typeface="Univers Light"/>
                        </a:rPr>
                        <a:t>katkılarının</a:t>
                      </a:r>
                      <a:r>
                        <a:rPr lang="en-US" sz="1200" b="0" i="0" u="none" strike="noStrike" noProof="0" dirty="0">
                          <a:latin typeface="Univers Light"/>
                        </a:rPr>
                        <a:t> </a:t>
                      </a:r>
                      <a:r>
                        <a:rPr lang="en-US" sz="1200" b="0" i="0" u="none" strike="noStrike" noProof="0" err="1">
                          <a:latin typeface="Univers Light"/>
                        </a:rPr>
                        <a:t>değerlendirme</a:t>
                      </a:r>
                      <a:r>
                        <a:rPr lang="en-US" sz="1200" b="0" i="0" u="none" strike="noStrike" noProof="0" dirty="0">
                          <a:latin typeface="Univers Light"/>
                        </a:rPr>
                        <a:t> </a:t>
                      </a:r>
                      <a:r>
                        <a:rPr lang="en-US" sz="1200" b="0" i="0" u="none" strike="noStrike" noProof="0" err="1">
                          <a:latin typeface="Univers Light"/>
                        </a:rPr>
                        <a:t>takımı</a:t>
                      </a:r>
                      <a:r>
                        <a:rPr lang="en-US" sz="1200" b="0" i="0" u="none" strike="noStrike" noProof="0" dirty="0">
                          <a:latin typeface="Univers Light"/>
                        </a:rPr>
                        <a:t> </a:t>
                      </a:r>
                      <a:r>
                        <a:rPr lang="en-US" sz="1200" b="0" i="0" u="none" strike="noStrike" noProof="0" err="1">
                          <a:latin typeface="Univers Light"/>
                        </a:rPr>
                        <a:t>ile</a:t>
                      </a:r>
                      <a:r>
                        <a:rPr lang="en-US" sz="1200" b="0" i="0" u="none" strike="noStrike" noProof="0" dirty="0">
                          <a:latin typeface="Univers Light"/>
                        </a:rPr>
                        <a:t> </a:t>
                      </a:r>
                      <a:r>
                        <a:rPr lang="en-US" sz="1200" b="0" i="0" u="none" strike="noStrike" noProof="0" err="1">
                          <a:latin typeface="Univers Light"/>
                        </a:rPr>
                        <a:t>paylaşılması</a:t>
                      </a:r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7172806"/>
                  </a:ext>
                </a:extLst>
              </a:tr>
              <a:tr h="1074615">
                <a:tc>
                  <a:txBody>
                    <a:bodyPr/>
                    <a:lstStyle/>
                    <a:p>
                      <a:r>
                        <a:rPr lang="en-US" sz="1200"/>
                        <a:t>19:00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i="0" u="none" strike="noStrike" noProof="0" err="1">
                          <a:latin typeface="Univers Light"/>
                        </a:rPr>
                        <a:t>Takım</a:t>
                      </a:r>
                      <a:r>
                        <a:rPr lang="en-US" sz="1200" b="0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1200" b="0" i="0" u="none" strike="noStrike" noProof="0" err="1">
                          <a:latin typeface="Univers Light"/>
                        </a:rPr>
                        <a:t>başkanı</a:t>
                      </a:r>
                      <a:r>
                        <a:rPr lang="en-US" sz="1200" b="0" i="0" u="none" strike="noStrike" noProof="0">
                          <a:latin typeface="Univers Light"/>
                        </a:rPr>
                        <a:t>, </a:t>
                      </a:r>
                      <a:r>
                        <a:rPr lang="en-US" sz="1200" b="0" i="0" u="none" strike="noStrike" noProof="0" err="1">
                          <a:latin typeface="Univers Light"/>
                        </a:rPr>
                        <a:t>takım</a:t>
                      </a:r>
                      <a:r>
                        <a:rPr lang="en-US" sz="1200" b="0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1200" b="0" i="0" u="none" strike="noStrike" noProof="0" err="1">
                          <a:latin typeface="Univers Light"/>
                        </a:rPr>
                        <a:t>üyeleri</a:t>
                      </a:r>
                      <a:r>
                        <a:rPr lang="en-US" sz="1200" b="0" i="0" u="none" strike="noStrike" noProof="0">
                          <a:latin typeface="Univers Light"/>
                        </a:rPr>
                        <a:t>, </a:t>
                      </a:r>
                      <a:r>
                        <a:rPr lang="en-US" sz="1200" b="0" i="0" u="none" strike="noStrike" noProof="0" err="1">
                          <a:latin typeface="Univers Light"/>
                        </a:rPr>
                        <a:t>rektör</a:t>
                      </a:r>
                      <a:r>
                        <a:rPr lang="en-US" sz="1200" b="0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1200" b="0" i="0" u="none" strike="noStrike" noProof="0" err="1">
                          <a:latin typeface="Univers Light"/>
                        </a:rPr>
                        <a:t>ve</a:t>
                      </a:r>
                      <a:r>
                        <a:rPr lang="en-US" sz="1200" b="0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1200" b="0" i="0" u="none" strike="noStrike" noProof="0" err="1">
                          <a:latin typeface="Univers Light"/>
                        </a:rPr>
                        <a:t>kurumdan</a:t>
                      </a:r>
                      <a:r>
                        <a:rPr lang="en-US" sz="1200" b="0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1200" b="0" i="0" u="none" strike="noStrike" noProof="0" err="1">
                          <a:latin typeface="Univers Light"/>
                        </a:rPr>
                        <a:t>diğer</a:t>
                      </a:r>
                      <a:r>
                        <a:rPr lang="en-US" sz="1200" b="0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1200" b="0" i="0" u="none" strike="noStrike" noProof="0" err="1">
                          <a:latin typeface="Univers Light"/>
                        </a:rPr>
                        <a:t>ilgililer</a:t>
                      </a:r>
                      <a:r>
                        <a:rPr lang="en-US" sz="1200" b="0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1200" b="0" i="0" u="none" strike="noStrike" noProof="0" err="1">
                          <a:latin typeface="Univers Light"/>
                        </a:rPr>
                        <a:t>akşam</a:t>
                      </a:r>
                      <a:r>
                        <a:rPr lang="en-US" sz="1200" b="0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1200" b="0" i="0" u="none" strike="noStrike" noProof="0" err="1">
                          <a:latin typeface="Univers Light"/>
                        </a:rPr>
                        <a:t>saatlerinde</a:t>
                      </a:r>
                      <a:r>
                        <a:rPr lang="en-US" sz="1200" b="0" i="0" u="none" strike="noStrike" noProof="0">
                          <a:latin typeface="Univers Light"/>
                        </a:rPr>
                        <a:t> (</a:t>
                      </a:r>
                      <a:r>
                        <a:rPr lang="en-US" sz="1200" b="0" i="0" u="none" strike="noStrike" noProof="0" err="1">
                          <a:latin typeface="Univers Light"/>
                        </a:rPr>
                        <a:t>tanışma</a:t>
                      </a:r>
                      <a:r>
                        <a:rPr lang="en-US" sz="1200" b="0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1200" b="0" i="0" u="none" strike="noStrike" noProof="0" err="1">
                          <a:latin typeface="Univers Light"/>
                        </a:rPr>
                        <a:t>toplantısı</a:t>
                      </a:r>
                      <a:r>
                        <a:rPr lang="en-US" sz="1200" b="0" i="0" u="none" strike="noStrike" noProof="0">
                          <a:latin typeface="Univers Light"/>
                        </a:rPr>
                        <a:t>/ </a:t>
                      </a:r>
                      <a:r>
                        <a:rPr lang="en-US" sz="1200" b="0" i="0" u="none" strike="noStrike" noProof="0" err="1">
                          <a:latin typeface="Univers Light"/>
                        </a:rPr>
                        <a:t>yemeği</a:t>
                      </a:r>
                      <a:r>
                        <a:rPr lang="en-US" sz="1200" b="0" i="0" u="none" strike="noStrike" noProof="0">
                          <a:latin typeface="Univers Light"/>
                        </a:rPr>
                        <a:t>) </a:t>
                      </a:r>
                      <a:r>
                        <a:rPr lang="en-US" sz="1200" b="0" i="0" u="none" strike="noStrike" noProof="0" err="1">
                          <a:latin typeface="Univers Light"/>
                        </a:rPr>
                        <a:t>bir</a:t>
                      </a:r>
                      <a:r>
                        <a:rPr lang="en-US" sz="1200" b="0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1200" b="0" i="0" u="none" strike="noStrike" noProof="0" err="1">
                          <a:latin typeface="Univers Light"/>
                        </a:rPr>
                        <a:t>araya</a:t>
                      </a:r>
                      <a:r>
                        <a:rPr lang="en-US" sz="1200" b="0" i="0" u="none" strike="noStrike" noProof="0">
                          <a:latin typeface="Univers Light"/>
                        </a:rPr>
                        <a:t> gelir.</a:t>
                      </a:r>
                      <a:endParaRPr lang="en-US" sz="1200"/>
                    </a:p>
                    <a:p>
                      <a:pPr lvl="0">
                        <a:buNone/>
                      </a:pPr>
                      <a:endParaRPr lang="en-US" sz="120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i="0" u="none" strike="noStrike" noProof="0" err="1">
                          <a:latin typeface="Univers Light"/>
                        </a:rPr>
                        <a:t>Takım</a:t>
                      </a:r>
                      <a:r>
                        <a:rPr lang="en-US" sz="1200" b="0" i="0" u="none" strike="noStrike" noProof="0" dirty="0">
                          <a:latin typeface="Univers Light"/>
                        </a:rPr>
                        <a:t> </a:t>
                      </a:r>
                      <a:r>
                        <a:rPr lang="en-US" sz="1200" b="0" i="0" u="none" strike="noStrike" noProof="0" err="1">
                          <a:latin typeface="Univers Light"/>
                        </a:rPr>
                        <a:t>üyeleriyle</a:t>
                      </a:r>
                      <a:r>
                        <a:rPr lang="en-US" sz="1200" b="0" i="0" u="none" strike="noStrike" noProof="0" dirty="0">
                          <a:latin typeface="Univers Light"/>
                        </a:rPr>
                        <a:t> </a:t>
                      </a:r>
                      <a:r>
                        <a:rPr lang="en-US" sz="1200" b="0" i="0" u="none" strike="noStrike" noProof="0" err="1">
                          <a:latin typeface="Univers Light"/>
                        </a:rPr>
                        <a:t>kurum</a:t>
                      </a:r>
                      <a:r>
                        <a:rPr lang="en-US" sz="1200" b="0" i="0" u="none" strike="noStrike" noProof="0" dirty="0">
                          <a:latin typeface="Univers Light"/>
                        </a:rPr>
                        <a:t> </a:t>
                      </a:r>
                      <a:r>
                        <a:rPr lang="en-US" sz="1200" b="0" i="0" u="none" strike="noStrike" noProof="0" err="1">
                          <a:latin typeface="Univers Light"/>
                        </a:rPr>
                        <a:t>rektörünün</a:t>
                      </a:r>
                      <a:r>
                        <a:rPr lang="en-US" sz="1200" b="0" i="0" u="none" strike="noStrike" noProof="0" dirty="0">
                          <a:latin typeface="Univers Light"/>
                        </a:rPr>
                        <a:t> </a:t>
                      </a:r>
                      <a:r>
                        <a:rPr lang="en-US" sz="1200" b="0" i="0" u="none" strike="noStrike" noProof="0" err="1">
                          <a:latin typeface="Univers Light"/>
                        </a:rPr>
                        <a:t>ve</a:t>
                      </a:r>
                      <a:r>
                        <a:rPr lang="en-US" sz="1200" b="0" i="0" u="none" strike="noStrike" noProof="0" dirty="0">
                          <a:latin typeface="Univers Light"/>
                        </a:rPr>
                        <a:t> </a:t>
                      </a:r>
                      <a:r>
                        <a:rPr lang="en-US" sz="1200" b="0" i="0" u="none" strike="noStrike" noProof="0" err="1">
                          <a:latin typeface="Univers Light"/>
                        </a:rPr>
                        <a:t>ekibinin</a:t>
                      </a:r>
                      <a:r>
                        <a:rPr lang="en-US" sz="1200" b="0" i="0" u="none" strike="noStrike" noProof="0" dirty="0">
                          <a:latin typeface="Univers Light"/>
                        </a:rPr>
                        <a:t> </a:t>
                      </a:r>
                      <a:r>
                        <a:rPr lang="en-US" sz="1200" b="0" i="0" u="none" strike="noStrike" noProof="0" err="1">
                          <a:latin typeface="Univers Light"/>
                        </a:rPr>
                        <a:t>tanışması</a:t>
                      </a:r>
                      <a:endParaRPr lang="en-US" sz="120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i="0" u="none" strike="noStrike" noProof="0" err="1">
                          <a:latin typeface="Univers Light"/>
                        </a:rPr>
                        <a:t>Ziyaret</a:t>
                      </a:r>
                      <a:r>
                        <a:rPr lang="en-US" sz="1200" b="0" i="0" u="none" strike="noStrike" noProof="0" dirty="0">
                          <a:latin typeface="Univers Light"/>
                        </a:rPr>
                        <a:t> </a:t>
                      </a:r>
                      <a:r>
                        <a:rPr lang="en-US" sz="1200" b="0" i="0" u="none" strike="noStrike" noProof="0" err="1">
                          <a:latin typeface="Univers Light"/>
                        </a:rPr>
                        <a:t>planı</a:t>
                      </a:r>
                      <a:r>
                        <a:rPr lang="en-US" sz="1200" b="0" i="0" u="none" strike="noStrike" noProof="0" dirty="0">
                          <a:latin typeface="Univers Light"/>
                        </a:rPr>
                        <a:t> </a:t>
                      </a:r>
                      <a:r>
                        <a:rPr lang="en-US" sz="1200" b="0" i="0" u="none" strike="noStrike" noProof="0" err="1">
                          <a:latin typeface="Univers Light"/>
                        </a:rPr>
                        <a:t>ile</a:t>
                      </a:r>
                      <a:r>
                        <a:rPr lang="en-US" sz="1200" b="0" i="0" u="none" strike="noStrike" noProof="0" dirty="0">
                          <a:latin typeface="Univers Light"/>
                        </a:rPr>
                        <a:t> </a:t>
                      </a:r>
                      <a:r>
                        <a:rPr lang="en-US" sz="1200" b="0" i="0" u="none" strike="noStrike" noProof="0" err="1">
                          <a:latin typeface="Univers Light"/>
                        </a:rPr>
                        <a:t>ilgili</a:t>
                      </a:r>
                      <a:r>
                        <a:rPr lang="en-US" sz="1200" b="0" i="0" u="none" strike="noStrike" noProof="0" dirty="0">
                          <a:latin typeface="Univers Light"/>
                        </a:rPr>
                        <a:t> </a:t>
                      </a:r>
                      <a:r>
                        <a:rPr lang="en-US" sz="1200" b="0" i="0" u="none" strike="noStrike" noProof="0" err="1">
                          <a:latin typeface="Univers Light"/>
                        </a:rPr>
                        <a:t>genel</a:t>
                      </a:r>
                      <a:r>
                        <a:rPr lang="en-US" sz="1200" b="0" i="0" u="none" strike="noStrike" noProof="0" dirty="0">
                          <a:latin typeface="Univers Light"/>
                        </a:rPr>
                        <a:t> </a:t>
                      </a:r>
                      <a:r>
                        <a:rPr lang="en-US" sz="1200" b="0" i="0" u="none" strike="noStrike" noProof="0" err="1">
                          <a:latin typeface="Univers Light"/>
                        </a:rPr>
                        <a:t>görüşme</a:t>
                      </a:r>
                      <a:r>
                        <a:rPr lang="en-US" sz="1200" b="0" i="0" u="none" strike="noStrike" noProof="0" dirty="0">
                          <a:latin typeface="Univers Light"/>
                        </a:rPr>
                        <a:t> </a:t>
                      </a:r>
                      <a:r>
                        <a:rPr lang="en-US" sz="1200" b="0" i="0" u="none" strike="noStrike" noProof="0" err="1">
                          <a:latin typeface="Univers Light"/>
                        </a:rPr>
                        <a:t>ve</a:t>
                      </a:r>
                      <a:r>
                        <a:rPr lang="en-US" sz="1200" b="0" i="0" u="none" strike="noStrike" noProof="0" dirty="0">
                          <a:latin typeface="Univers Light"/>
                        </a:rPr>
                        <a:t> </a:t>
                      </a:r>
                      <a:r>
                        <a:rPr lang="en-US" sz="1200" b="0" i="0" u="none" strike="noStrike" noProof="0" err="1">
                          <a:latin typeface="Univers Light"/>
                        </a:rPr>
                        <a:t>karşılıklı</a:t>
                      </a:r>
                      <a:r>
                        <a:rPr lang="en-US" sz="1200" b="0" i="0" u="none" strike="noStrike" noProof="0" dirty="0">
                          <a:latin typeface="Univers Light"/>
                        </a:rPr>
                        <a:t> </a:t>
                      </a:r>
                      <a:r>
                        <a:rPr lang="en-US" sz="1200" b="0" i="0" u="none" strike="noStrike" noProof="0" err="1">
                          <a:latin typeface="Univers Light"/>
                        </a:rPr>
                        <a:t>görüş</a:t>
                      </a:r>
                      <a:r>
                        <a:rPr lang="en-US" sz="1200" b="0" i="0" u="none" strike="noStrike" noProof="0" dirty="0">
                          <a:latin typeface="Univers Light"/>
                        </a:rPr>
                        <a:t> </a:t>
                      </a:r>
                      <a:r>
                        <a:rPr lang="en-US" sz="1200" b="0" i="0" u="none" strike="noStrike" noProof="0" err="1">
                          <a:latin typeface="Univers Light"/>
                        </a:rPr>
                        <a:t>alışverişi</a:t>
                      </a:r>
                      <a:r>
                        <a:rPr lang="en-US" sz="1200" b="0" i="0" u="none" strike="noStrike" noProof="0" dirty="0">
                          <a:latin typeface="Univers Light"/>
                        </a:rPr>
                        <a:t> </a:t>
                      </a:r>
                      <a:endParaRPr lang="en-US" sz="120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i="0" u="none" strike="noStrike" noProof="0" err="1">
                          <a:latin typeface="Univers Light"/>
                        </a:rPr>
                        <a:t>Değerlendirme</a:t>
                      </a:r>
                      <a:r>
                        <a:rPr lang="en-US" sz="1200" b="0" i="0" u="none" strike="noStrike" noProof="0" dirty="0">
                          <a:latin typeface="Univers Light"/>
                        </a:rPr>
                        <a:t> </a:t>
                      </a:r>
                      <a:r>
                        <a:rPr lang="en-US" sz="1200" b="0" i="0" u="none" strike="noStrike" noProof="0" err="1">
                          <a:latin typeface="Univers Light"/>
                        </a:rPr>
                        <a:t>sürecine</a:t>
                      </a:r>
                      <a:r>
                        <a:rPr lang="en-US" sz="1200" b="0" i="0" u="none" strike="noStrike" noProof="0" dirty="0">
                          <a:latin typeface="Univers Light"/>
                        </a:rPr>
                        <a:t> </a:t>
                      </a:r>
                      <a:r>
                        <a:rPr lang="en-US" sz="1200" b="0" i="0" u="none" strike="noStrike" noProof="0" err="1">
                          <a:latin typeface="Univers Light"/>
                        </a:rPr>
                        <a:t>ilişkin</a:t>
                      </a:r>
                      <a:r>
                        <a:rPr lang="en-US" sz="1200" b="0" i="0" u="none" strike="noStrike" noProof="0" dirty="0">
                          <a:latin typeface="Univers Light"/>
                        </a:rPr>
                        <a:t> </a:t>
                      </a:r>
                      <a:r>
                        <a:rPr lang="en-US" sz="1200" b="0" i="0" u="none" strike="noStrike" noProof="0" err="1">
                          <a:latin typeface="Univers Light"/>
                        </a:rPr>
                        <a:t>diğer</a:t>
                      </a:r>
                      <a:r>
                        <a:rPr lang="en-US" sz="1200" b="0" i="0" u="none" strike="noStrike" noProof="0" dirty="0">
                          <a:latin typeface="Univers Light"/>
                        </a:rPr>
                        <a:t> </a:t>
                      </a:r>
                      <a:r>
                        <a:rPr lang="en-US" sz="1200" b="0" i="0" u="none" strike="noStrike" noProof="0" err="1">
                          <a:latin typeface="Univers Light"/>
                        </a:rPr>
                        <a:t>hususlar</a:t>
                      </a:r>
                      <a:endParaRPr lang="en-US" sz="1200"/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556715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B96997C2-2311-F4AA-6159-BFEF9DBF78D9}"/>
              </a:ext>
            </a:extLst>
          </p:cNvPr>
          <p:cNvSpPr txBox="1"/>
          <p:nvPr/>
        </p:nvSpPr>
        <p:spPr>
          <a:xfrm>
            <a:off x="3596423" y="627700"/>
            <a:ext cx="7192398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/>
              <a:t>DEĞERLENDİRME  TAKIMI ZİYARET PLANI KDDP/ KAP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118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DFCC5B40-E3AD-10F0-0F7D-DDBC3BA056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6633809"/>
              </p:ext>
            </p:extLst>
          </p:nvPr>
        </p:nvGraphicFramePr>
        <p:xfrm>
          <a:off x="967153" y="742461"/>
          <a:ext cx="11140968" cy="544968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098181">
                  <a:extLst>
                    <a:ext uri="{9D8B030D-6E8A-4147-A177-3AD203B41FA5}">
                      <a16:colId xmlns:a16="http://schemas.microsoft.com/office/drawing/2014/main" val="3496901846"/>
                    </a:ext>
                  </a:extLst>
                </a:gridCol>
                <a:gridCol w="4083538">
                  <a:extLst>
                    <a:ext uri="{9D8B030D-6E8A-4147-A177-3AD203B41FA5}">
                      <a16:colId xmlns:a16="http://schemas.microsoft.com/office/drawing/2014/main" val="3066636527"/>
                    </a:ext>
                  </a:extLst>
                </a:gridCol>
                <a:gridCol w="5959249">
                  <a:extLst>
                    <a:ext uri="{9D8B030D-6E8A-4147-A177-3AD203B41FA5}">
                      <a16:colId xmlns:a16="http://schemas.microsoft.com/office/drawing/2014/main" val="2936859876"/>
                    </a:ext>
                  </a:extLst>
                </a:gridCol>
              </a:tblGrid>
              <a:tr h="823800">
                <a:tc>
                  <a:txBody>
                    <a:bodyPr/>
                    <a:lstStyle/>
                    <a:p>
                      <a:r>
                        <a:rPr lang="en-US" sz="1050" b="1"/>
                        <a:t>09:00-09:30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0" u="none" strike="noStrike" noProof="0" err="1">
                          <a:latin typeface="Univers Light"/>
                        </a:rPr>
                        <a:t>Değerlendirme</a:t>
                      </a:r>
                      <a:r>
                        <a:rPr lang="en-US" sz="1050" b="1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latin typeface="Univers Light"/>
                        </a:rPr>
                        <a:t>takımıyla</a:t>
                      </a:r>
                      <a:r>
                        <a:rPr lang="en-US" sz="1050" b="1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Rektörün</a:t>
                      </a:r>
                      <a:r>
                        <a:rPr lang="en-US" sz="1050" b="1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latin typeface="Univers Light"/>
                        </a:rPr>
                        <a:t>görüşmesi</a:t>
                      </a:r>
                      <a:r>
                        <a:rPr lang="en-US" sz="1050" b="1" i="0" u="none" strike="noStrike" noProof="0">
                          <a:latin typeface="Univers Light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Kurumun</a:t>
                      </a:r>
                      <a:r>
                        <a:rPr lang="en-US" sz="105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kalite</a:t>
                      </a:r>
                      <a:r>
                        <a:rPr lang="en-US" sz="105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güvence</a:t>
                      </a:r>
                      <a:r>
                        <a:rPr lang="en-US" sz="105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sistemi</a:t>
                      </a:r>
                      <a:r>
                        <a:rPr lang="en-US" sz="105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ve</a:t>
                      </a:r>
                      <a:r>
                        <a:rPr lang="en-US" sz="105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eğitim</a:t>
                      </a:r>
                      <a:r>
                        <a:rPr lang="en-US" sz="105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- </a:t>
                      </a:r>
                      <a:r>
                        <a:rPr lang="en-US" sz="105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öğretim</a:t>
                      </a:r>
                      <a:r>
                        <a:rPr lang="en-US" sz="105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araştırma</a:t>
                      </a:r>
                      <a:r>
                        <a:rPr lang="en-US" sz="105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geliştirme</a:t>
                      </a:r>
                      <a:r>
                        <a:rPr lang="en-US" sz="105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toplumsal</a:t>
                      </a:r>
                      <a:r>
                        <a:rPr lang="en-US" sz="105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katkı</a:t>
                      </a:r>
                      <a:r>
                        <a:rPr lang="en-US" sz="105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ve</a:t>
                      </a:r>
                      <a:r>
                        <a:rPr lang="en-US" sz="105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yönetsel</a:t>
                      </a:r>
                      <a:r>
                        <a:rPr lang="en-US" sz="105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süreçlerle</a:t>
                      </a:r>
                      <a:r>
                        <a:rPr lang="en-US" sz="105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ilgili</a:t>
                      </a:r>
                      <a:r>
                        <a:rPr lang="en-US" sz="105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konular</a:t>
                      </a:r>
                      <a:r>
                        <a:rPr lang="en-US" sz="105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görüşülür</a:t>
                      </a:r>
                      <a:r>
                        <a:rPr lang="en-US" sz="105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.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KİDR'lerde</a:t>
                      </a:r>
                      <a:r>
                        <a:rPr lang="en-US" sz="105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tam </a:t>
                      </a:r>
                      <a:r>
                        <a:rPr lang="en-US" sz="105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olarak</a:t>
                      </a:r>
                      <a:r>
                        <a:rPr lang="en-US" sz="105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açıklanamayan</a:t>
                      </a:r>
                      <a:r>
                        <a:rPr lang="en-US" sz="105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veya</a:t>
                      </a:r>
                      <a:r>
                        <a:rPr lang="en-US" sz="105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tereddüde</a:t>
                      </a:r>
                      <a:r>
                        <a:rPr lang="en-US" sz="105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düşülen</a:t>
                      </a:r>
                      <a:r>
                        <a:rPr lang="en-US" sz="105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hususlarda</a:t>
                      </a:r>
                      <a:r>
                        <a:rPr lang="en-US" sz="105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takım</a:t>
                      </a:r>
                      <a:r>
                        <a:rPr lang="en-US" sz="105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başkanı</a:t>
                      </a:r>
                      <a:r>
                        <a:rPr lang="en-US" sz="105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tarafından</a:t>
                      </a:r>
                      <a:r>
                        <a:rPr lang="en-US" sz="105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gündeme</a:t>
                      </a:r>
                      <a:r>
                        <a:rPr lang="en-US" sz="105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getirilerek</a:t>
                      </a:r>
                      <a:r>
                        <a:rPr lang="en-US" sz="105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açıklığa</a:t>
                      </a:r>
                      <a:r>
                        <a:rPr lang="en-US" sz="105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kavuşturulması</a:t>
                      </a:r>
                      <a:r>
                        <a:rPr lang="en-US" sz="105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sağlanır</a:t>
                      </a:r>
                      <a:r>
                        <a:rPr lang="en-US" sz="105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6830868"/>
                  </a:ext>
                </a:extLst>
              </a:tr>
              <a:tr h="281296">
                <a:tc>
                  <a:txBody>
                    <a:bodyPr/>
                    <a:lstStyle/>
                    <a:p>
                      <a:r>
                        <a:rPr lang="en-US" sz="1050" b="0" i="0"/>
                        <a:t>09:30-10:15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0" i="0"/>
                        <a:t>VAKIF ÜNİVERSİTELERİ (Bizi </a:t>
                      </a:r>
                      <a:r>
                        <a:rPr lang="en-US" sz="1050" b="0" i="0" err="1"/>
                        <a:t>ilgilendirmiyor</a:t>
                      </a:r>
                      <a:r>
                        <a:rPr lang="en-US" sz="1050" b="0" i="0"/>
                        <a:t>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2080120"/>
                  </a:ext>
                </a:extLst>
              </a:tr>
              <a:tr h="1513644">
                <a:tc>
                  <a:txBody>
                    <a:bodyPr/>
                    <a:lstStyle/>
                    <a:p>
                      <a:r>
                        <a:rPr lang="en-US" sz="1050" b="1"/>
                        <a:t>10:15-11:15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5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Değerlendirme</a:t>
                      </a:r>
                      <a:r>
                        <a:rPr lang="en-US" sz="105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takımı</a:t>
                      </a:r>
                      <a:r>
                        <a:rPr lang="en-US" sz="105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ile</a:t>
                      </a:r>
                      <a:r>
                        <a:rPr lang="en-US" sz="105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kurum</a:t>
                      </a:r>
                      <a:r>
                        <a:rPr lang="en-US" sz="1050" b="1" i="0" u="none" strike="noStrike" noProof="0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Kalite</a:t>
                      </a:r>
                      <a:r>
                        <a:rPr lang="en-US" sz="1050" b="1" i="0" u="none" strike="noStrike" noProof="0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Komisyonu</a:t>
                      </a:r>
                      <a:r>
                        <a:rPr lang="en-US" sz="1050" b="1" i="0" u="none" strike="noStrike" noProof="0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üyelerinin</a:t>
                      </a:r>
                      <a:r>
                        <a:rPr lang="en-US" sz="105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görüşmesi</a:t>
                      </a:r>
                      <a:r>
                        <a:rPr lang="en-US" sz="105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endParaRPr lang="en-US" sz="105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0" u="none" strike="noStrike" noProof="0">
                          <a:latin typeface="Univers Light"/>
                        </a:rPr>
                        <a:t>YÖKAK </a:t>
                      </a:r>
                      <a:r>
                        <a:rPr lang="en-US" sz="1050" b="1" i="0" u="none" strike="noStrike" noProof="0" err="1">
                          <a:latin typeface="Univers Light"/>
                        </a:rPr>
                        <a:t>değerlendirme</a:t>
                      </a:r>
                      <a:r>
                        <a:rPr lang="en-US" sz="1050" b="1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latin typeface="Univers Light"/>
                        </a:rPr>
                        <a:t>ölçütleri</a:t>
                      </a:r>
                      <a:r>
                        <a:rPr lang="en-US" sz="1050" b="1" i="0" u="none" strike="noStrike" noProof="0">
                          <a:latin typeface="Univers Light"/>
                        </a:rPr>
                        <a:t> de </a:t>
                      </a:r>
                      <a:r>
                        <a:rPr lang="en-US" sz="1050" b="1" i="0" u="none" strike="noStrike" noProof="0" err="1">
                          <a:latin typeface="Univers Light"/>
                        </a:rPr>
                        <a:t>dikkate</a:t>
                      </a:r>
                      <a:r>
                        <a:rPr lang="en-US" sz="1050" b="1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latin typeface="Univers Light"/>
                        </a:rPr>
                        <a:t>alınarak</a:t>
                      </a:r>
                      <a:r>
                        <a:rPr lang="en-US" sz="1050" b="1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latin typeface="Univers Light"/>
                        </a:rPr>
                        <a:t>kurum</a:t>
                      </a:r>
                      <a:r>
                        <a:rPr lang="en-US" sz="1050" b="1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latin typeface="Univers Light"/>
                        </a:rPr>
                        <a:t>tarafından</a:t>
                      </a:r>
                      <a:r>
                        <a:rPr lang="en-US" sz="1050" b="1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latin typeface="Univers Light"/>
                        </a:rPr>
                        <a:t>oluşturulan</a:t>
                      </a:r>
                      <a:r>
                        <a:rPr lang="en-US" sz="1050" b="1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latin typeface="Univers Light"/>
                        </a:rPr>
                        <a:t>kalite</a:t>
                      </a:r>
                      <a:r>
                        <a:rPr lang="en-US" sz="1050" b="1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latin typeface="Univers Light"/>
                        </a:rPr>
                        <a:t>güvence</a:t>
                      </a:r>
                      <a:r>
                        <a:rPr lang="en-US" sz="1050" b="1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latin typeface="Univers Light"/>
                        </a:rPr>
                        <a:t>sistemi</a:t>
                      </a:r>
                      <a:r>
                        <a:rPr lang="en-US" sz="1050" b="1" i="0" u="none" strike="noStrike" noProof="0">
                          <a:latin typeface="Univers Light"/>
                        </a:rPr>
                        <a:t>, </a:t>
                      </a:r>
                      <a:endParaRPr lang="en-US" sz="1050" b="1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0" u="none" strike="noStrike" noProof="0" err="1">
                          <a:latin typeface="Univers Light"/>
                        </a:rPr>
                        <a:t>kalite</a:t>
                      </a:r>
                      <a:r>
                        <a:rPr lang="en-US" sz="1050" b="1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latin typeface="Univers Light"/>
                        </a:rPr>
                        <a:t>komisyonunun</a:t>
                      </a:r>
                      <a:r>
                        <a:rPr lang="en-US" sz="1050" b="1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latin typeface="Univers Light"/>
                        </a:rPr>
                        <a:t>kalite</a:t>
                      </a:r>
                      <a:r>
                        <a:rPr lang="en-US" sz="1050" b="1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latin typeface="Univers Light"/>
                        </a:rPr>
                        <a:t>güvence</a:t>
                      </a:r>
                      <a:r>
                        <a:rPr lang="en-US" sz="1050" b="1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latin typeface="Univers Light"/>
                        </a:rPr>
                        <a:t>sistemi</a:t>
                      </a:r>
                      <a:r>
                        <a:rPr lang="en-US" sz="1050" b="1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latin typeface="Univers Light"/>
                        </a:rPr>
                        <a:t>içerisindeki</a:t>
                      </a:r>
                      <a:r>
                        <a:rPr lang="en-US" sz="1050" b="1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latin typeface="Univers Light"/>
                        </a:rPr>
                        <a:t>ve</a:t>
                      </a:r>
                      <a:r>
                        <a:rPr lang="en-US" sz="1050" b="1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latin typeface="Univers Light"/>
                        </a:rPr>
                        <a:t>karar</a:t>
                      </a:r>
                      <a:r>
                        <a:rPr lang="en-US" sz="1050" b="1" i="0" u="none" strike="noStrike" noProof="0">
                          <a:latin typeface="Univers Light"/>
                        </a:rPr>
                        <a:t> alma </a:t>
                      </a:r>
                      <a:r>
                        <a:rPr lang="en-US" sz="1050" b="1" i="0" u="none" strike="noStrike" noProof="0" err="1">
                          <a:latin typeface="Univers Light"/>
                        </a:rPr>
                        <a:t>süreçlerindeki</a:t>
                      </a:r>
                      <a:r>
                        <a:rPr lang="en-US" sz="1050" b="1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latin typeface="Univers Light"/>
                        </a:rPr>
                        <a:t>yeri</a:t>
                      </a:r>
                      <a:r>
                        <a:rPr lang="en-US" sz="1050" b="1" i="0" u="none" strike="noStrike" noProof="0">
                          <a:latin typeface="Univers Light"/>
                        </a:rPr>
                        <a:t>, </a:t>
                      </a:r>
                      <a:r>
                        <a:rPr lang="en-US" sz="1050" b="1" i="0" u="none" strike="noStrike" noProof="0" err="1">
                          <a:latin typeface="Univers Light"/>
                        </a:rPr>
                        <a:t>kurumun</a:t>
                      </a:r>
                      <a:r>
                        <a:rPr lang="en-US" sz="1050" b="1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latin typeface="Univers Light"/>
                        </a:rPr>
                        <a:t>stratejik</a:t>
                      </a:r>
                      <a:r>
                        <a:rPr lang="en-US" sz="1050" b="1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latin typeface="Univers Light"/>
                        </a:rPr>
                        <a:t>hedefleri</a:t>
                      </a:r>
                      <a:r>
                        <a:rPr lang="en-US" sz="1050" b="1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latin typeface="Univers Light"/>
                        </a:rPr>
                        <a:t>ve</a:t>
                      </a:r>
                      <a:r>
                        <a:rPr lang="en-US" sz="1050" b="1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latin typeface="Univers Light"/>
                        </a:rPr>
                        <a:t>bu</a:t>
                      </a:r>
                      <a:r>
                        <a:rPr lang="en-US" sz="1050" b="1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latin typeface="Univers Light"/>
                        </a:rPr>
                        <a:t>hedeflerin</a:t>
                      </a:r>
                      <a:r>
                        <a:rPr lang="en-US" sz="1050" b="1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latin typeface="Univers Light"/>
                        </a:rPr>
                        <a:t>bölgesel</a:t>
                      </a:r>
                      <a:r>
                        <a:rPr lang="en-US" sz="1050" b="1" i="0" u="none" strike="noStrike" noProof="0">
                          <a:latin typeface="Univers Light"/>
                        </a:rPr>
                        <a:t>/ </a:t>
                      </a:r>
                      <a:r>
                        <a:rPr lang="en-US" sz="1050" b="1" i="0" u="none" strike="noStrike" noProof="0" err="1">
                          <a:latin typeface="Univers Light"/>
                        </a:rPr>
                        <a:t>ulusal</a:t>
                      </a:r>
                      <a:r>
                        <a:rPr lang="en-US" sz="1050" b="1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latin typeface="Univers Light"/>
                        </a:rPr>
                        <a:t>kalkınma</a:t>
                      </a:r>
                      <a:r>
                        <a:rPr lang="en-US" sz="1050" b="1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latin typeface="Univers Light"/>
                        </a:rPr>
                        <a:t>hedefleri</a:t>
                      </a:r>
                      <a:r>
                        <a:rPr lang="en-US" sz="1050" b="1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latin typeface="Univers Light"/>
                        </a:rPr>
                        <a:t>içerisindeki</a:t>
                      </a:r>
                      <a:r>
                        <a:rPr lang="en-US" sz="1050" b="1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latin typeface="Univers Light"/>
                        </a:rPr>
                        <a:t>yeri</a:t>
                      </a:r>
                      <a:r>
                        <a:rPr lang="en-US" sz="1050" b="1" i="0" u="none" strike="noStrike" noProof="0">
                          <a:latin typeface="Univers Light"/>
                        </a:rPr>
                        <a:t>, </a:t>
                      </a:r>
                      <a:r>
                        <a:rPr lang="en-US" sz="1050" b="1" i="0" u="none" strike="noStrike" noProof="0" err="1">
                          <a:latin typeface="Univers Light"/>
                        </a:rPr>
                        <a:t>eğitim</a:t>
                      </a:r>
                      <a:r>
                        <a:rPr lang="en-US" sz="1050" b="1" i="0" u="none" strike="noStrike" noProof="0">
                          <a:latin typeface="Univers Light"/>
                        </a:rPr>
                        <a:t>- </a:t>
                      </a:r>
                      <a:r>
                        <a:rPr lang="en-US" sz="1050" b="1" i="0" u="none" strike="noStrike" noProof="0" err="1">
                          <a:latin typeface="Univers Light"/>
                        </a:rPr>
                        <a:t>öğretim</a:t>
                      </a:r>
                      <a:r>
                        <a:rPr lang="en-US" sz="1050" b="1" i="0" u="none" strike="noStrike" noProof="0">
                          <a:latin typeface="Univers Light"/>
                        </a:rPr>
                        <a:t>, </a:t>
                      </a:r>
                      <a:r>
                        <a:rPr lang="en-US" sz="1050" b="1" i="0" u="none" strike="noStrike" noProof="0" err="1">
                          <a:latin typeface="Univers Light"/>
                        </a:rPr>
                        <a:t>araştırma</a:t>
                      </a:r>
                      <a:r>
                        <a:rPr lang="en-US" sz="1050" b="1" i="0" u="none" strike="noStrike" noProof="0">
                          <a:latin typeface="Univers Light"/>
                        </a:rPr>
                        <a:t>, </a:t>
                      </a:r>
                      <a:r>
                        <a:rPr lang="en-US" sz="1050" b="1" i="0" u="none" strike="noStrike" noProof="0" err="1">
                          <a:latin typeface="Univers Light"/>
                        </a:rPr>
                        <a:t>toplumsal</a:t>
                      </a:r>
                      <a:r>
                        <a:rPr lang="en-US" sz="1050" b="1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latin typeface="Univers Light"/>
                        </a:rPr>
                        <a:t>katkı</a:t>
                      </a:r>
                      <a:r>
                        <a:rPr lang="en-US" sz="1050" b="1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latin typeface="Univers Light"/>
                        </a:rPr>
                        <a:t>ve</a:t>
                      </a:r>
                      <a:r>
                        <a:rPr lang="en-US" sz="1050" b="1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latin typeface="Univers Light"/>
                        </a:rPr>
                        <a:t>idari</a:t>
                      </a:r>
                      <a:r>
                        <a:rPr lang="en-US" sz="1050" b="1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latin typeface="Univers Light"/>
                        </a:rPr>
                        <a:t>süreçlerde</a:t>
                      </a:r>
                      <a:r>
                        <a:rPr lang="en-US" sz="1050" b="1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latin typeface="Univers Light"/>
                        </a:rPr>
                        <a:t>kurumun</a:t>
                      </a:r>
                      <a:r>
                        <a:rPr lang="en-US" sz="1050" b="1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latin typeface="Univers Light"/>
                        </a:rPr>
                        <a:t>yönetimsel</a:t>
                      </a:r>
                      <a:r>
                        <a:rPr lang="en-US" sz="1050" b="1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latin typeface="Univers Light"/>
                        </a:rPr>
                        <a:t>yaklaşımı</a:t>
                      </a:r>
                      <a:r>
                        <a:rPr lang="en-US" sz="1050" b="1" i="0" u="none" strike="noStrike" noProof="0">
                          <a:latin typeface="Univers Light"/>
                        </a:rPr>
                        <a:t>, </a:t>
                      </a:r>
                      <a:r>
                        <a:rPr lang="en-US" sz="1050" b="1" i="0" u="none" strike="noStrike" noProof="0" err="1">
                          <a:latin typeface="Univers Light"/>
                        </a:rPr>
                        <a:t>sürekli</a:t>
                      </a:r>
                      <a:r>
                        <a:rPr lang="en-US" sz="1050" b="1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latin typeface="Univers Light"/>
                        </a:rPr>
                        <a:t>iyileşme</a:t>
                      </a:r>
                      <a:r>
                        <a:rPr lang="en-US" sz="1050" b="1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latin typeface="Univers Light"/>
                        </a:rPr>
                        <a:t>paylaşımı</a:t>
                      </a:r>
                      <a:r>
                        <a:rPr lang="en-US" sz="1050" b="1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latin typeface="Univers Light"/>
                        </a:rPr>
                        <a:t>yaklaşımı</a:t>
                      </a:r>
                      <a:r>
                        <a:rPr lang="en-US" sz="1050" b="1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latin typeface="Univers Light"/>
                        </a:rPr>
                        <a:t>ve</a:t>
                      </a:r>
                      <a:r>
                        <a:rPr lang="en-US" sz="1050" b="1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latin typeface="Univers Light"/>
                        </a:rPr>
                        <a:t>bu</a:t>
                      </a:r>
                      <a:r>
                        <a:rPr lang="en-US" sz="1050" b="1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latin typeface="Univers Light"/>
                        </a:rPr>
                        <a:t>kapsamda</a:t>
                      </a:r>
                      <a:r>
                        <a:rPr lang="en-US" sz="1050" b="1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latin typeface="Univers Light"/>
                        </a:rPr>
                        <a:t>elde</a:t>
                      </a:r>
                      <a:r>
                        <a:rPr lang="en-US" sz="1050" b="1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latin typeface="Univers Light"/>
                        </a:rPr>
                        <a:t>edilen</a:t>
                      </a:r>
                      <a:r>
                        <a:rPr lang="en-US" sz="1050" b="1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latin typeface="Univers Light"/>
                        </a:rPr>
                        <a:t>sonuçlar</a:t>
                      </a:r>
                      <a:r>
                        <a:rPr lang="en-US" sz="1050" b="1" i="0" u="none" strike="noStrike" noProof="0">
                          <a:latin typeface="Univers Light"/>
                        </a:rPr>
                        <a:t>, </a:t>
                      </a:r>
                      <a:endParaRPr lang="en-US" sz="1050" b="1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0" u="none" strike="noStrike" noProof="0">
                          <a:latin typeface="Univers Light"/>
                        </a:rPr>
                        <a:t>YÖKAK </a:t>
                      </a:r>
                      <a:r>
                        <a:rPr lang="en-US" sz="1050" b="1" i="0" u="none" strike="noStrike" noProof="0" err="1">
                          <a:latin typeface="Univers Light"/>
                        </a:rPr>
                        <a:t>değerlendirme</a:t>
                      </a:r>
                      <a:r>
                        <a:rPr lang="en-US" sz="1050" b="1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latin typeface="Univers Light"/>
                        </a:rPr>
                        <a:t>ölçütlerine</a:t>
                      </a:r>
                      <a:r>
                        <a:rPr lang="en-US" sz="1050" b="1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latin typeface="Univers Light"/>
                        </a:rPr>
                        <a:t>ilişkin</a:t>
                      </a:r>
                      <a:r>
                        <a:rPr lang="en-US" sz="1050" b="1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latin typeface="Univers Light"/>
                        </a:rPr>
                        <a:t>çalışmalar</a:t>
                      </a:r>
                      <a:r>
                        <a:rPr lang="en-US" sz="1050" b="1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latin typeface="Univers Light"/>
                        </a:rPr>
                        <a:t>ve</a:t>
                      </a:r>
                      <a:r>
                        <a:rPr lang="en-US" sz="1050" b="1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latin typeface="Univers Light"/>
                        </a:rPr>
                        <a:t>tüm</a:t>
                      </a:r>
                      <a:r>
                        <a:rPr lang="en-US" sz="1050" b="1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latin typeface="Univers Light"/>
                        </a:rPr>
                        <a:t>birimler</a:t>
                      </a:r>
                      <a:r>
                        <a:rPr lang="en-US" sz="1050" b="1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latin typeface="Univers Light"/>
                        </a:rPr>
                        <a:t>için</a:t>
                      </a:r>
                      <a:r>
                        <a:rPr lang="en-US" sz="1050" b="1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latin typeface="Univers Light"/>
                        </a:rPr>
                        <a:t>ortak</a:t>
                      </a:r>
                      <a:r>
                        <a:rPr lang="en-US" sz="1050" b="1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latin typeface="Univers Light"/>
                        </a:rPr>
                        <a:t>diğer</a:t>
                      </a:r>
                      <a:r>
                        <a:rPr lang="en-US" sz="1050" b="1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latin typeface="Univers Light"/>
                        </a:rPr>
                        <a:t>unsurlar</a:t>
                      </a:r>
                      <a:r>
                        <a:rPr lang="en-US" sz="1050" b="1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latin typeface="Univers Light"/>
                        </a:rPr>
                        <a:t>hakkında</a:t>
                      </a:r>
                      <a:r>
                        <a:rPr lang="en-US" sz="1050" b="1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latin typeface="Univers Light"/>
                        </a:rPr>
                        <a:t>komisyon</a:t>
                      </a:r>
                      <a:r>
                        <a:rPr lang="en-US" sz="1050" b="1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latin typeface="Univers Light"/>
                        </a:rPr>
                        <a:t>güncel</a:t>
                      </a:r>
                      <a:r>
                        <a:rPr lang="en-US" sz="1050" b="1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latin typeface="Univers Light"/>
                        </a:rPr>
                        <a:t>bilgileri</a:t>
                      </a:r>
                      <a:r>
                        <a:rPr lang="en-US" sz="1050" b="1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latin typeface="Univers Light"/>
                        </a:rPr>
                        <a:t>içeren</a:t>
                      </a:r>
                      <a:r>
                        <a:rPr lang="en-US" sz="1050" b="1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latin typeface="Univers Light"/>
                        </a:rPr>
                        <a:t>bir</a:t>
                      </a:r>
                      <a:r>
                        <a:rPr lang="en-US" sz="1050" b="1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latin typeface="Univers Light"/>
                        </a:rPr>
                        <a:t>sunum</a:t>
                      </a:r>
                      <a:r>
                        <a:rPr lang="en-US" sz="1050" b="1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latin typeface="Univers Light"/>
                        </a:rPr>
                        <a:t>gerçekleştirir</a:t>
                      </a:r>
                      <a:r>
                        <a:rPr lang="en-US" sz="1050" b="1" i="0" u="none" strike="noStrike" noProof="0">
                          <a:latin typeface="Univers Light"/>
                        </a:rPr>
                        <a:t>. </a:t>
                      </a:r>
                      <a:endParaRPr lang="en-US" sz="1050" b="1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0" u="none" strike="noStrike" noProof="0" err="1">
                          <a:latin typeface="Univers Light"/>
                        </a:rPr>
                        <a:t>Sunum</a:t>
                      </a:r>
                      <a:r>
                        <a:rPr lang="en-US" sz="1050" b="1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latin typeface="Univers Light"/>
                        </a:rPr>
                        <a:t>sonrasında</a:t>
                      </a:r>
                      <a:r>
                        <a:rPr lang="en-US" sz="1050" b="1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latin typeface="Univers Light"/>
                        </a:rPr>
                        <a:t>soru</a:t>
                      </a:r>
                      <a:r>
                        <a:rPr lang="en-US" sz="1050" b="1" i="0" u="none" strike="noStrike" noProof="0">
                          <a:latin typeface="Univers Light"/>
                        </a:rPr>
                        <a:t>- </a:t>
                      </a:r>
                      <a:r>
                        <a:rPr lang="en-US" sz="1050" b="1" i="0" u="none" strike="noStrike" noProof="0" err="1">
                          <a:latin typeface="Univers Light"/>
                        </a:rPr>
                        <a:t>cevap</a:t>
                      </a:r>
                      <a:r>
                        <a:rPr lang="en-US" sz="1050" b="1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latin typeface="Univers Light"/>
                        </a:rPr>
                        <a:t>bölümü</a:t>
                      </a:r>
                      <a:r>
                        <a:rPr lang="en-US" sz="1050" b="1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latin typeface="Univers Light"/>
                        </a:rPr>
                        <a:t>gerçekleştirilir</a:t>
                      </a:r>
                      <a:r>
                        <a:rPr lang="en-US" sz="1050" b="1" i="0" u="none" strike="noStrike" noProof="0">
                          <a:latin typeface="Univers Light"/>
                        </a:rPr>
                        <a:t>.</a:t>
                      </a:r>
                      <a:endParaRPr lang="en-US" sz="105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7794369"/>
                  </a:ext>
                </a:extLst>
              </a:tr>
              <a:tr h="1781549">
                <a:tc>
                  <a:txBody>
                    <a:bodyPr/>
                    <a:lstStyle/>
                    <a:p>
                      <a:r>
                        <a:rPr lang="en-US" sz="1050" b="1"/>
                        <a:t>11:15-12:45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0" u="none" strike="noStrike" noProof="0" err="1">
                          <a:latin typeface="Univers Light"/>
                        </a:rPr>
                        <a:t>Değerlendirme</a:t>
                      </a:r>
                      <a:r>
                        <a:rPr lang="en-US" sz="1050" b="1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latin typeface="Univers Light"/>
                        </a:rPr>
                        <a:t>takımı</a:t>
                      </a:r>
                      <a:r>
                        <a:rPr lang="en-US" sz="1050" b="1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latin typeface="Univers Light"/>
                        </a:rPr>
                        <a:t>ile</a:t>
                      </a:r>
                      <a:r>
                        <a:rPr lang="en-US" sz="1050" b="1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Senato </a:t>
                      </a:r>
                      <a:r>
                        <a:rPr lang="en-US" sz="1050" b="1" i="0" u="none" strike="noStrike" noProof="0" err="1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ve</a:t>
                      </a:r>
                      <a:r>
                        <a:rPr lang="en-US" sz="1050" b="1" i="0" u="none" strike="noStrike" noProof="0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Yönetim</a:t>
                      </a:r>
                      <a:r>
                        <a:rPr lang="en-US" sz="1050" b="1" i="0" u="none" strike="noStrike" noProof="0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Kurulu</a:t>
                      </a:r>
                      <a:r>
                        <a:rPr lang="en-US" sz="1050" b="1" i="0" u="none" strike="noStrike" noProof="0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üyelerinin</a:t>
                      </a:r>
                      <a:r>
                        <a:rPr lang="en-US" sz="1050" b="1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latin typeface="Univers Light"/>
                        </a:rPr>
                        <a:t>görüşmesi</a:t>
                      </a:r>
                      <a:r>
                        <a:rPr lang="en-US" sz="1050" b="1" i="0" u="none" strike="noStrike" noProof="0">
                          <a:latin typeface="Univers Light"/>
                        </a:rPr>
                        <a:t> </a:t>
                      </a:r>
                      <a:endParaRPr lang="en-US" sz="105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YÖKAK </a:t>
                      </a:r>
                      <a:r>
                        <a:rPr lang="en-US" sz="105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Değerlendirme</a:t>
                      </a:r>
                      <a:r>
                        <a:rPr lang="en-US" sz="105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Ölçütleri</a:t>
                      </a:r>
                      <a:r>
                        <a:rPr lang="en-US" sz="105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de </a:t>
                      </a:r>
                      <a:r>
                        <a:rPr lang="en-US" sz="105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dikkate</a:t>
                      </a:r>
                      <a:r>
                        <a:rPr lang="en-US" sz="105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alınarak</a:t>
                      </a:r>
                      <a:r>
                        <a:rPr lang="en-US" sz="105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kurum</a:t>
                      </a:r>
                      <a:r>
                        <a:rPr lang="en-US" sz="105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tarafından</a:t>
                      </a:r>
                      <a:r>
                        <a:rPr lang="en-US" sz="105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oluşturulan</a:t>
                      </a:r>
                      <a:r>
                        <a:rPr lang="en-US" sz="105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endParaRPr lang="en-US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kalite</a:t>
                      </a:r>
                      <a:r>
                        <a:rPr lang="en-US" sz="105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güvence</a:t>
                      </a:r>
                      <a:r>
                        <a:rPr lang="en-US" sz="105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sistemi</a:t>
                      </a:r>
                      <a:r>
                        <a:rPr lang="en-US" sz="105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, </a:t>
                      </a:r>
                      <a:endParaRPr lang="en-US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kurumun</a:t>
                      </a:r>
                      <a:r>
                        <a:rPr lang="en-US" sz="105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stratejik</a:t>
                      </a:r>
                      <a:r>
                        <a:rPr lang="en-US" sz="105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hedefleri</a:t>
                      </a:r>
                      <a:r>
                        <a:rPr lang="en-US" sz="105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ve</a:t>
                      </a:r>
                      <a:r>
                        <a:rPr lang="en-US" sz="105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bu</a:t>
                      </a:r>
                      <a:r>
                        <a:rPr lang="en-US" sz="105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hedeflerin</a:t>
                      </a:r>
                      <a:r>
                        <a:rPr lang="en-US" sz="105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bölgesel</a:t>
                      </a:r>
                      <a:r>
                        <a:rPr lang="en-US" sz="105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/</a:t>
                      </a:r>
                      <a:r>
                        <a:rPr lang="en-US" sz="105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ulusal</a:t>
                      </a:r>
                      <a:r>
                        <a:rPr lang="en-US" sz="105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kalkınma</a:t>
                      </a:r>
                      <a:r>
                        <a:rPr lang="en-US" sz="105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hedefleri</a:t>
                      </a:r>
                      <a:r>
                        <a:rPr lang="en-US" sz="105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içindeki</a:t>
                      </a:r>
                      <a:r>
                        <a:rPr lang="en-US" sz="105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yeri</a:t>
                      </a:r>
                      <a:r>
                        <a:rPr lang="en-US" sz="105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, </a:t>
                      </a:r>
                      <a:r>
                        <a:rPr lang="en-US" sz="105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eğitim-öğretim</a:t>
                      </a:r>
                      <a:r>
                        <a:rPr lang="en-US" sz="105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, </a:t>
                      </a:r>
                      <a:r>
                        <a:rPr lang="en-US" sz="105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araştırma</a:t>
                      </a:r>
                      <a:r>
                        <a:rPr lang="en-US" sz="105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, </a:t>
                      </a:r>
                      <a:r>
                        <a:rPr lang="en-US" sz="105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toplumsal</a:t>
                      </a:r>
                      <a:r>
                        <a:rPr lang="en-US" sz="105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katkı</a:t>
                      </a:r>
                      <a:r>
                        <a:rPr lang="en-US" sz="105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ve</a:t>
                      </a:r>
                      <a:r>
                        <a:rPr lang="en-US" sz="105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idari</a:t>
                      </a:r>
                      <a:r>
                        <a:rPr lang="en-US" sz="105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süreçlerde</a:t>
                      </a:r>
                      <a:r>
                        <a:rPr lang="en-US" sz="105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kurumun</a:t>
                      </a:r>
                      <a:r>
                        <a:rPr lang="en-US" sz="105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yönetimsel</a:t>
                      </a:r>
                      <a:r>
                        <a:rPr lang="en-US" sz="105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yaklaşımı</a:t>
                      </a:r>
                      <a:r>
                        <a:rPr lang="en-US" sz="105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, </a:t>
                      </a:r>
                      <a:r>
                        <a:rPr lang="en-US" sz="105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sürekli</a:t>
                      </a:r>
                      <a:r>
                        <a:rPr lang="en-US" sz="105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iyileşme</a:t>
                      </a:r>
                      <a:r>
                        <a:rPr lang="en-US" sz="105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yaklaşımı</a:t>
                      </a:r>
                      <a:r>
                        <a:rPr lang="en-US" sz="105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ve</a:t>
                      </a:r>
                      <a:r>
                        <a:rPr lang="en-US" sz="105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bu</a:t>
                      </a:r>
                      <a:r>
                        <a:rPr lang="en-US" sz="105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kapsamda</a:t>
                      </a:r>
                      <a:r>
                        <a:rPr lang="en-US" sz="105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elde</a:t>
                      </a:r>
                      <a:r>
                        <a:rPr lang="en-US" sz="105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edilen</a:t>
                      </a:r>
                      <a:r>
                        <a:rPr lang="en-US" sz="105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sonuçlar</a:t>
                      </a:r>
                      <a:r>
                        <a:rPr lang="en-US" sz="105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görüşülür</a:t>
                      </a:r>
                      <a:r>
                        <a:rPr lang="en-US" sz="105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6260156"/>
                  </a:ext>
                </a:extLst>
              </a:tr>
              <a:tr h="1031422">
                <a:tc>
                  <a:txBody>
                    <a:bodyPr/>
                    <a:lstStyle/>
                    <a:p>
                      <a:r>
                        <a:rPr lang="en-US" sz="1050" b="1"/>
                        <a:t>12:45-13:30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0" u="none" strike="noStrike" noProof="0">
                          <a:latin typeface="Univers Light"/>
                        </a:rPr>
                        <a:t>Saha </a:t>
                      </a:r>
                      <a:r>
                        <a:rPr lang="en-US" sz="1050" b="1" i="0" u="none" strike="noStrike" noProof="0" err="1">
                          <a:latin typeface="Univers Light"/>
                        </a:rPr>
                        <a:t>ziyareti</a:t>
                      </a:r>
                      <a:r>
                        <a:rPr lang="en-US" sz="1050" b="1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latin typeface="Univers Light"/>
                        </a:rPr>
                        <a:t>çalışmaları</a:t>
                      </a:r>
                      <a:r>
                        <a:rPr lang="en-US" sz="1050" b="1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latin typeface="Univers Light"/>
                        </a:rPr>
                        <a:t>kapsamında</a:t>
                      </a:r>
                      <a:r>
                        <a:rPr lang="en-US" sz="1050" b="1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latin typeface="Univers Light"/>
                        </a:rPr>
                        <a:t>ihtiyaç</a:t>
                      </a:r>
                      <a:r>
                        <a:rPr lang="en-US" sz="1050" b="1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latin typeface="Univers Light"/>
                        </a:rPr>
                        <a:t>duyulması</a:t>
                      </a:r>
                      <a:r>
                        <a:rPr lang="en-US" sz="1050" b="1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latin typeface="Univers Light"/>
                        </a:rPr>
                        <a:t>ve</a:t>
                      </a:r>
                      <a:r>
                        <a:rPr lang="en-US" sz="1050" b="1" i="0" u="none" strike="noStrike" noProof="0">
                          <a:latin typeface="Univers Light"/>
                        </a:rPr>
                        <a:t> her 2 </a:t>
                      </a:r>
                      <a:r>
                        <a:rPr lang="en-US" sz="1050" b="1" i="0" u="none" strike="noStrike" noProof="0" err="1">
                          <a:latin typeface="Univers Light"/>
                        </a:rPr>
                        <a:t>taraf</a:t>
                      </a:r>
                      <a:r>
                        <a:rPr lang="en-US" sz="1050" b="1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latin typeface="Univers Light"/>
                        </a:rPr>
                        <a:t>için</a:t>
                      </a:r>
                      <a:r>
                        <a:rPr lang="en-US" sz="1050" b="1" i="0" u="none" strike="noStrike" noProof="0">
                          <a:latin typeface="Univers Light"/>
                        </a:rPr>
                        <a:t> de </a:t>
                      </a:r>
                      <a:r>
                        <a:rPr lang="en-US" sz="1050" b="1" i="0" u="none" strike="noStrike" noProof="0" err="1">
                          <a:latin typeface="Univers Light"/>
                        </a:rPr>
                        <a:t>uygun</a:t>
                      </a:r>
                      <a:r>
                        <a:rPr lang="en-US" sz="1050" b="1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latin typeface="Univers Light"/>
                        </a:rPr>
                        <a:t>olması</a:t>
                      </a:r>
                      <a:r>
                        <a:rPr lang="en-US" sz="1050" b="1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latin typeface="Univers Light"/>
                        </a:rPr>
                        <a:t>durumunda</a:t>
                      </a:r>
                      <a:r>
                        <a:rPr lang="en-US" sz="1050" b="1" i="0" u="none" strike="noStrike" noProof="0">
                          <a:latin typeface="Univers Light"/>
                        </a:rPr>
                        <a:t>, </a:t>
                      </a:r>
                      <a:r>
                        <a:rPr lang="en-US" sz="1050" b="1" i="0" u="none" strike="noStrike" noProof="0" err="1">
                          <a:latin typeface="Univers Light"/>
                        </a:rPr>
                        <a:t>görüşmelere</a:t>
                      </a:r>
                      <a:r>
                        <a:rPr lang="en-US" sz="1050" b="1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latin typeface="Univers Light"/>
                        </a:rPr>
                        <a:t>devam</a:t>
                      </a:r>
                      <a:r>
                        <a:rPr lang="en-US" sz="1050" b="1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latin typeface="Univers Light"/>
                        </a:rPr>
                        <a:t>etmek</a:t>
                      </a:r>
                      <a:r>
                        <a:rPr lang="en-US" sz="1050" b="1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latin typeface="Univers Light"/>
                        </a:rPr>
                        <a:t>üzere</a:t>
                      </a:r>
                      <a:r>
                        <a:rPr lang="en-US" sz="1050" b="1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latin typeface="Univers Light"/>
                        </a:rPr>
                        <a:t>öğlen</a:t>
                      </a:r>
                      <a:r>
                        <a:rPr lang="en-US" sz="1050" b="1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latin typeface="Univers Light"/>
                        </a:rPr>
                        <a:t>yemeğinde</a:t>
                      </a:r>
                      <a:r>
                        <a:rPr lang="en-US" sz="1050" b="1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latin typeface="Univers Light"/>
                        </a:rPr>
                        <a:t>takım</a:t>
                      </a:r>
                      <a:r>
                        <a:rPr lang="en-US" sz="1050" b="1" i="0" u="none" strike="noStrike" noProof="0">
                          <a:latin typeface="Univers Light"/>
                        </a:rPr>
                        <a:t>, </a:t>
                      </a:r>
                      <a:r>
                        <a:rPr lang="en-US" sz="1050" b="1" i="0" u="none" strike="noStrike" noProof="0" err="1">
                          <a:latin typeface="Univers Light"/>
                        </a:rPr>
                        <a:t>kurum</a:t>
                      </a:r>
                      <a:r>
                        <a:rPr lang="en-US" sz="1050" b="1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latin typeface="Univers Light"/>
                        </a:rPr>
                        <a:t>yetkilileri</a:t>
                      </a:r>
                      <a:r>
                        <a:rPr lang="en-US" sz="1050" b="1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latin typeface="Univers Light"/>
                        </a:rPr>
                        <a:t>bir</a:t>
                      </a:r>
                      <a:r>
                        <a:rPr lang="en-US" sz="1050" b="1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latin typeface="Univers Light"/>
                        </a:rPr>
                        <a:t>araya</a:t>
                      </a:r>
                      <a:r>
                        <a:rPr lang="en-US" sz="1050" b="1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latin typeface="Univers Light"/>
                        </a:rPr>
                        <a:t>gelebilir</a:t>
                      </a:r>
                      <a:r>
                        <a:rPr lang="en-US" sz="1050" b="1" i="0" u="none" strike="noStrike" noProof="0">
                          <a:latin typeface="Univers Light"/>
                        </a:rPr>
                        <a:t>.</a:t>
                      </a:r>
                      <a:endParaRPr lang="en-US" sz="1050" b="1"/>
                    </a:p>
                    <a:p>
                      <a:pPr lvl="0">
                        <a:buNone/>
                      </a:pPr>
                      <a:endParaRPr lang="en-US" sz="105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0" u="none" strike="noStrike" noProof="0" err="1">
                          <a:latin typeface="Univers Light"/>
                        </a:rPr>
                        <a:t>Ziyaretle</a:t>
                      </a:r>
                      <a:r>
                        <a:rPr lang="en-US" sz="1050" b="1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latin typeface="Univers Light"/>
                        </a:rPr>
                        <a:t>ilgili</a:t>
                      </a:r>
                      <a:r>
                        <a:rPr lang="en-US" sz="1050" b="1" i="0" u="none" strike="noStrike" noProof="0">
                          <a:latin typeface="Univers Light"/>
                        </a:rPr>
                        <a:t> ilk </a:t>
                      </a:r>
                      <a:r>
                        <a:rPr lang="en-US" sz="1050" b="1" i="0" u="none" strike="noStrike" noProof="0" err="1">
                          <a:latin typeface="Univers Light"/>
                        </a:rPr>
                        <a:t>izlenimler</a:t>
                      </a:r>
                      <a:r>
                        <a:rPr lang="en-US" sz="1050" b="1" i="0" u="none" strike="noStrike" noProof="0">
                          <a:latin typeface="Univers Light"/>
                        </a:rPr>
                        <a:t> (KİDR, </a:t>
                      </a:r>
                      <a:r>
                        <a:rPr lang="en-US" sz="1050" b="1" i="0" u="none" strike="noStrike" noProof="0" err="1">
                          <a:latin typeface="Univers Light"/>
                        </a:rPr>
                        <a:t>rektörle</a:t>
                      </a:r>
                      <a:r>
                        <a:rPr lang="en-US" sz="1050" b="1" i="0" u="none" strike="noStrike" noProof="0">
                          <a:latin typeface="Univers Light"/>
                        </a:rPr>
                        <a:t> ilk </a:t>
                      </a:r>
                      <a:r>
                        <a:rPr lang="en-US" sz="1050" b="1" i="0" u="none" strike="noStrike" noProof="0" err="1">
                          <a:latin typeface="Univers Light"/>
                        </a:rPr>
                        <a:t>görüşme</a:t>
                      </a:r>
                      <a:r>
                        <a:rPr lang="en-US" sz="1050" b="1" i="0" u="none" strike="noStrike" noProof="0">
                          <a:latin typeface="Univers Light"/>
                        </a:rPr>
                        <a:t>, </a:t>
                      </a:r>
                      <a:r>
                        <a:rPr lang="en-US" sz="1050" b="1" i="0" u="none" strike="noStrike" noProof="0" err="1">
                          <a:latin typeface="Univers Light"/>
                        </a:rPr>
                        <a:t>sabah</a:t>
                      </a:r>
                      <a:r>
                        <a:rPr lang="en-US" sz="1050" b="1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latin typeface="Univers Light"/>
                        </a:rPr>
                        <a:t>kalite</a:t>
                      </a:r>
                      <a:r>
                        <a:rPr lang="en-US" sz="1050" b="1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latin typeface="Univers Light"/>
                        </a:rPr>
                        <a:t>komisyon</a:t>
                      </a:r>
                      <a:r>
                        <a:rPr lang="en-US" sz="1050" b="1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latin typeface="Univers Light"/>
                        </a:rPr>
                        <a:t>üyeleriyle</a:t>
                      </a:r>
                      <a:r>
                        <a:rPr lang="en-US" sz="1050" b="1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latin typeface="Univers Light"/>
                        </a:rPr>
                        <a:t>yapılan</a:t>
                      </a:r>
                      <a:r>
                        <a:rPr lang="en-US" sz="1050" b="1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latin typeface="Univers Light"/>
                        </a:rPr>
                        <a:t>toplantı</a:t>
                      </a:r>
                      <a:r>
                        <a:rPr lang="en-US" sz="1050" b="1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latin typeface="Univers Light"/>
                        </a:rPr>
                        <a:t>ve</a:t>
                      </a:r>
                      <a:r>
                        <a:rPr lang="en-US" sz="1050" b="1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latin typeface="Univers Light"/>
                        </a:rPr>
                        <a:t>kampüs</a:t>
                      </a:r>
                      <a:r>
                        <a:rPr lang="en-US" sz="1050" b="1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latin typeface="Univers Light"/>
                        </a:rPr>
                        <a:t>ziyaretine</a:t>
                      </a:r>
                      <a:r>
                        <a:rPr lang="en-US" sz="1050" b="1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latin typeface="Univers Light"/>
                        </a:rPr>
                        <a:t>ilişkin</a:t>
                      </a:r>
                      <a:r>
                        <a:rPr lang="en-US" sz="1050" b="1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1050" b="1" i="0" u="none" strike="noStrike" noProof="0" err="1">
                          <a:latin typeface="Univers Light"/>
                        </a:rPr>
                        <a:t>izlenimler</a:t>
                      </a:r>
                      <a:r>
                        <a:rPr lang="en-US" sz="1050" b="1" i="0" u="none" strike="noStrike" noProof="0">
                          <a:latin typeface="Univers Light"/>
                        </a:rPr>
                        <a:t>) </a:t>
                      </a:r>
                      <a:r>
                        <a:rPr lang="en-US" sz="1050" b="1" i="0" u="none" strike="noStrike" noProof="0" err="1">
                          <a:latin typeface="Univers Light"/>
                        </a:rPr>
                        <a:t>paylaşılır</a:t>
                      </a:r>
                      <a:r>
                        <a:rPr lang="en-US" sz="1050" b="1" i="0" u="none" strike="noStrike" noProof="0">
                          <a:latin typeface="Univers Light"/>
                        </a:rPr>
                        <a:t>.</a:t>
                      </a:r>
                      <a:endParaRPr lang="en-US" sz="1050" b="1"/>
                    </a:p>
                    <a:p>
                      <a:pPr lvl="0">
                        <a:buNone/>
                      </a:pPr>
                      <a:endParaRPr lang="en-US" sz="105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365627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44F9AD69-53BD-03DF-4127-925E9A5AA846}"/>
              </a:ext>
            </a:extLst>
          </p:cNvPr>
          <p:cNvSpPr txBox="1"/>
          <p:nvPr/>
        </p:nvSpPr>
        <p:spPr>
          <a:xfrm>
            <a:off x="967154" y="244231"/>
            <a:ext cx="2393462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/>
              <a:t>ZİYARETİN 1. GÜNÜ</a:t>
            </a:r>
          </a:p>
        </p:txBody>
      </p:sp>
    </p:spTree>
    <p:extLst>
      <p:ext uri="{BB962C8B-B14F-4D97-AF65-F5344CB8AC3E}">
        <p14:creationId xmlns:p14="http://schemas.microsoft.com/office/powerpoint/2010/main" val="3421680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7C964F-E2D5-D8E7-C513-C47A7E409DF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8D65601-5AE2-46FC-B138-694DDD2B510D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9FABF660-19E3-F67D-D3A2-905A148F61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5356546"/>
              </p:ext>
            </p:extLst>
          </p:nvPr>
        </p:nvGraphicFramePr>
        <p:xfrm>
          <a:off x="898769" y="449384"/>
          <a:ext cx="11249310" cy="6267236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718657">
                  <a:extLst>
                    <a:ext uri="{9D8B030D-6E8A-4147-A177-3AD203B41FA5}">
                      <a16:colId xmlns:a16="http://schemas.microsoft.com/office/drawing/2014/main" val="1216096506"/>
                    </a:ext>
                  </a:extLst>
                </a:gridCol>
                <a:gridCol w="2877159">
                  <a:extLst>
                    <a:ext uri="{9D8B030D-6E8A-4147-A177-3AD203B41FA5}">
                      <a16:colId xmlns:a16="http://schemas.microsoft.com/office/drawing/2014/main" val="3129144960"/>
                    </a:ext>
                  </a:extLst>
                </a:gridCol>
                <a:gridCol w="2448820">
                  <a:extLst>
                    <a:ext uri="{9D8B030D-6E8A-4147-A177-3AD203B41FA5}">
                      <a16:colId xmlns:a16="http://schemas.microsoft.com/office/drawing/2014/main" val="432116893"/>
                    </a:ext>
                  </a:extLst>
                </a:gridCol>
                <a:gridCol w="4204674">
                  <a:extLst>
                    <a:ext uri="{9D8B030D-6E8A-4147-A177-3AD203B41FA5}">
                      <a16:colId xmlns:a16="http://schemas.microsoft.com/office/drawing/2014/main" val="3974448330"/>
                    </a:ext>
                  </a:extLst>
                </a:gridCol>
              </a:tblGrid>
              <a:tr h="1557300">
                <a:tc>
                  <a:txBody>
                    <a:bodyPr/>
                    <a:lstStyle/>
                    <a:p>
                      <a:r>
                        <a:rPr lang="en-US" sz="1100" b="1"/>
                        <a:t>13:30-14:15</a:t>
                      </a:r>
                    </a:p>
                    <a:p>
                      <a:pPr lvl="0">
                        <a:buNone/>
                      </a:pPr>
                      <a:r>
                        <a:rPr lang="en-US" sz="1100" b="1"/>
                        <a:t>(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Kurumun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büyüklüğüne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bağlı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olarak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değerlendirme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takımı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en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az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2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kişilik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gruplara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ayrılarak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en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zamanlı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olarak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farklı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fakültelere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ziyaret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gerçekleştirebilir</a:t>
                      </a:r>
                      <a:endParaRPr lang="en-US" sz="1100" b="1" i="0" u="none" strike="noStrike" noProof="0">
                        <a:solidFill>
                          <a:srgbClr val="000000"/>
                        </a:solidFill>
                        <a:latin typeface="Univers Light"/>
                      </a:endParaRPr>
                    </a:p>
                    <a:p>
                      <a:pPr lvl="0">
                        <a:buNone/>
                      </a:pPr>
                      <a:r>
                        <a:rPr lang="en-US" sz="1100" b="1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1" i="0" u="none" strike="noStrike" noProof="0" err="1">
                          <a:latin typeface="Univers Light"/>
                        </a:rPr>
                        <a:t>Değerlendirme</a:t>
                      </a:r>
                      <a:r>
                        <a:rPr lang="en-US" sz="1100" b="1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latin typeface="Univers Light"/>
                        </a:rPr>
                        <a:t>takımının</a:t>
                      </a:r>
                      <a:r>
                        <a:rPr lang="en-US" sz="1100" b="1" i="0" u="none" strike="noStrike" noProof="0">
                          <a:latin typeface="Univers Light"/>
                        </a:rPr>
                        <a:t> 2 </a:t>
                      </a:r>
                      <a:r>
                        <a:rPr lang="en-US" sz="1100" b="1" i="0" u="none" strike="noStrike" noProof="0" err="1">
                          <a:latin typeface="Univers Light"/>
                        </a:rPr>
                        <a:t>üyesinin</a:t>
                      </a:r>
                      <a:r>
                        <a:rPr lang="en-US" sz="1100" b="1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A </a:t>
                      </a:r>
                      <a:r>
                        <a:rPr lang="en-US" sz="1100" b="1" i="0" u="none" strike="noStrike" noProof="0" err="1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fakültesi</a:t>
                      </a:r>
                      <a:r>
                        <a:rPr lang="en-US" sz="1100" b="1" i="0" u="none" strike="noStrike" noProof="0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dekan</a:t>
                      </a:r>
                      <a:r>
                        <a:rPr lang="en-US" sz="1100" b="1" i="0" u="none" strike="noStrike" noProof="0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ve</a:t>
                      </a:r>
                      <a:r>
                        <a:rPr lang="en-US" sz="1100" b="1" i="0" u="none" strike="noStrike" noProof="0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dekan</a:t>
                      </a:r>
                      <a:r>
                        <a:rPr lang="en-US" sz="1100" b="1" i="0" u="none" strike="noStrike" noProof="0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yardımcılarıyla</a:t>
                      </a:r>
                      <a:r>
                        <a:rPr lang="en-US" sz="1100" b="1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latin typeface="Univers Light"/>
                        </a:rPr>
                        <a:t>görüşmesi</a:t>
                      </a:r>
                      <a:endParaRPr lang="en-US" sz="1100" b="1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Değerlendirme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takımının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2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üyesinin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B </a:t>
                      </a:r>
                      <a:r>
                        <a:rPr lang="en-US" sz="1100" b="1" i="0" u="none" strike="noStrike" noProof="0" err="1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fakültesi</a:t>
                      </a:r>
                      <a:r>
                        <a:rPr lang="en-US" sz="1100" b="1" i="0" u="none" strike="noStrike" noProof="0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dekan</a:t>
                      </a:r>
                      <a:r>
                        <a:rPr lang="en-US" sz="1100" b="1" i="0" u="none" strike="noStrike" noProof="0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ve</a:t>
                      </a:r>
                      <a:r>
                        <a:rPr lang="en-US" sz="1100" b="1" i="0" u="none" strike="noStrike" noProof="0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dekan</a:t>
                      </a:r>
                      <a:r>
                        <a:rPr lang="en-US" sz="1100" b="1" i="0" u="none" strike="noStrike" noProof="0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yardımcılarıyla</a:t>
                      </a:r>
                      <a:r>
                        <a:rPr lang="en-US" sz="1100" b="1" i="0" u="none" strike="noStrike" noProof="0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görüşmesi</a:t>
                      </a:r>
                      <a:endParaRPr lang="en-US" sz="1100" b="1" i="0" u="none" strike="noStrike" noProof="0">
                        <a:solidFill>
                          <a:srgbClr val="000000"/>
                        </a:solidFill>
                        <a:latin typeface="Univers Light"/>
                      </a:endParaRPr>
                    </a:p>
                    <a:p>
                      <a:pPr lvl="0">
                        <a:buNone/>
                      </a:pPr>
                      <a:endParaRPr lang="en-US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Fakültenin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hedefleri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ve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bu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hedefleri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kurumun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stratejik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hedefleri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içerisindeki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yeri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, </a:t>
                      </a:r>
                      <a:endParaRPr lang="en-US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paylaşımların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süreçlere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katılımı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, 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fakültedeki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kalite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süreçleri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, </a:t>
                      </a:r>
                      <a:endParaRPr lang="en-US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mevcut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programların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öğrenme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çıktıları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, </a:t>
                      </a:r>
                      <a:endParaRPr lang="en-US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AR-GE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kapsamındaki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faaliyetler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ve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endParaRPr lang="en-US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sürekli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iyileşme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yaklaşımı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hakkında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bilgi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alınır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endParaRPr lang="en-US"/>
                    </a:p>
                    <a:p>
                      <a:pPr lvl="0">
                        <a:buNone/>
                      </a:pPr>
                      <a:endParaRPr lang="en-US" sz="1100" b="1" i="0" u="none" strike="noStrike" noProof="0">
                        <a:solidFill>
                          <a:srgbClr val="000000"/>
                        </a:solidFill>
                        <a:latin typeface="Univers Light"/>
                      </a:endParaRPr>
                    </a:p>
                    <a:p>
                      <a:pPr lvl="0">
                        <a:buNone/>
                      </a:pPr>
                      <a:endParaRPr lang="en-US" sz="11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7834957"/>
                  </a:ext>
                </a:extLst>
              </a:tr>
              <a:tr h="1394036">
                <a:tc>
                  <a:txBody>
                    <a:bodyPr/>
                    <a:lstStyle/>
                    <a:p>
                      <a:r>
                        <a:rPr lang="en-US" sz="1100" b="1"/>
                        <a:t>14:15-15:15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1" i="0" u="none" strike="noStrike" noProof="0" err="1">
                          <a:latin typeface="Univers Light"/>
                        </a:rPr>
                        <a:t>Değerlendirme</a:t>
                      </a:r>
                      <a:r>
                        <a:rPr lang="en-US" sz="1100" b="1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latin typeface="Univers Light"/>
                        </a:rPr>
                        <a:t>takımının</a:t>
                      </a:r>
                      <a:r>
                        <a:rPr lang="en-US" sz="1100" b="1" i="0" u="none" strike="noStrike" noProof="0">
                          <a:latin typeface="Univers Light"/>
                        </a:rPr>
                        <a:t> 2 </a:t>
                      </a:r>
                      <a:r>
                        <a:rPr lang="en-US" sz="1100" b="1" i="0" u="none" strike="noStrike" noProof="0" err="1">
                          <a:latin typeface="Univers Light"/>
                        </a:rPr>
                        <a:t>üyesinin</a:t>
                      </a:r>
                      <a:r>
                        <a:rPr lang="en-US" sz="1100" b="1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A </a:t>
                      </a:r>
                      <a:r>
                        <a:rPr lang="en-US" sz="1100" b="1" i="0" u="none" strike="noStrike" noProof="0" err="1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fakültesinde</a:t>
                      </a:r>
                      <a:r>
                        <a:rPr lang="en-US" sz="1100" b="1" i="0" u="none" strike="noStrike" noProof="0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görev</a:t>
                      </a:r>
                      <a:r>
                        <a:rPr lang="en-US" sz="1100" b="1" i="0" u="none" strike="noStrike" noProof="0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yapan</a:t>
                      </a:r>
                      <a:r>
                        <a:rPr lang="en-US" sz="1100" b="1" i="0" u="none" strike="noStrike" noProof="0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akademik</a:t>
                      </a:r>
                      <a:r>
                        <a:rPr lang="en-US" sz="1100" b="1" i="0" u="none" strike="noStrike" noProof="0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personel</a:t>
                      </a:r>
                      <a:r>
                        <a:rPr lang="en-US" sz="1100" b="1" i="0" u="none" strike="noStrike" noProof="0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ile</a:t>
                      </a:r>
                      <a:r>
                        <a:rPr lang="en-US" sz="1100" b="1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latin typeface="Univers Light"/>
                        </a:rPr>
                        <a:t>görüşmesi</a:t>
                      </a:r>
                      <a:r>
                        <a:rPr lang="en-US" sz="1100" b="1" i="0" u="none" strike="noStrike" noProof="0">
                          <a:latin typeface="Univers Light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Değerlendirme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takımının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2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üyesinin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B </a:t>
                      </a:r>
                      <a:r>
                        <a:rPr lang="en-US" sz="1100" b="1" i="0" u="none" strike="noStrike" noProof="0" err="1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fakültesinde</a:t>
                      </a:r>
                      <a:r>
                        <a:rPr lang="en-US" sz="1100" b="1" i="0" u="none" strike="noStrike" noProof="0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görev</a:t>
                      </a:r>
                      <a:r>
                        <a:rPr lang="en-US" sz="1100" b="1" i="0" u="none" strike="noStrike" noProof="0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yapan</a:t>
                      </a:r>
                      <a:r>
                        <a:rPr lang="en-US" sz="1100" b="1" i="0" u="none" strike="noStrike" noProof="0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akademik</a:t>
                      </a:r>
                      <a:r>
                        <a:rPr lang="en-US" sz="1100" b="1" i="0" u="none" strike="noStrike" noProof="0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personel</a:t>
                      </a:r>
                      <a:r>
                        <a:rPr lang="en-US" sz="1100" b="1" i="0" u="none" strike="noStrike" noProof="0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ile</a:t>
                      </a:r>
                      <a:r>
                        <a:rPr lang="en-US" sz="1100" b="1" i="0" u="none" strike="noStrike" noProof="0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görüşmesi</a:t>
                      </a:r>
                    </a:p>
                    <a:p>
                      <a:pPr lvl="0">
                        <a:buNone/>
                      </a:pPr>
                      <a:endParaRPr lang="en-US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Öğretim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elemanlarının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üst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yönetim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ile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ilişkileri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incelenir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, 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kalite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güvence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sistemindeki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rolleri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, 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personelin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işe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alımı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,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 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akademik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personelin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kendisini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geliştirmesi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ve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motivasyonu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ile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ilgili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politikalara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hakkında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görüş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alınır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(Bu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görüşmeye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dekan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ve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dekan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yardımcılarının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katılmaması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önemle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dikkate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alınmalıdır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bu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toplantıya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sadece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akademik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personel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katılmalıdır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.)</a:t>
                      </a:r>
                    </a:p>
                    <a:p>
                      <a:pPr lvl="0">
                        <a:buNone/>
                      </a:pPr>
                      <a:endParaRPr lang="en-US" sz="11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3432245"/>
                  </a:ext>
                </a:extLst>
              </a:tr>
              <a:tr h="740976">
                <a:tc>
                  <a:txBody>
                    <a:bodyPr/>
                    <a:lstStyle/>
                    <a:p>
                      <a:r>
                        <a:rPr lang="en-US" sz="1100" b="1"/>
                        <a:t>15:15-16:15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1" i="0" u="none" strike="noStrike" noProof="0" err="1">
                          <a:latin typeface="Univers Light"/>
                        </a:rPr>
                        <a:t>Değerlendirme</a:t>
                      </a:r>
                      <a:r>
                        <a:rPr lang="en-US" sz="1100" b="1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latin typeface="Univers Light"/>
                        </a:rPr>
                        <a:t>takımının</a:t>
                      </a:r>
                      <a:r>
                        <a:rPr lang="en-US" sz="1100" b="1" i="0" u="none" strike="noStrike" noProof="0">
                          <a:latin typeface="Univers Light"/>
                        </a:rPr>
                        <a:t> 2 </a:t>
                      </a:r>
                      <a:r>
                        <a:rPr lang="en-US" sz="1100" b="1" i="0" u="none" strike="noStrike" noProof="0" err="1">
                          <a:latin typeface="Univers Light"/>
                        </a:rPr>
                        <a:t>üyesinin</a:t>
                      </a:r>
                      <a:r>
                        <a:rPr lang="en-US" sz="1100" b="1" i="0" u="none" strike="noStrike" noProof="0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 A </a:t>
                      </a:r>
                      <a:r>
                        <a:rPr lang="en-US" sz="1100" b="1" i="0" u="none" strike="noStrike" noProof="0" err="1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fakültesinde</a:t>
                      </a:r>
                      <a:r>
                        <a:rPr lang="en-US" sz="1100" b="1" i="0" u="none" strike="noStrike" noProof="0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öğrenim</a:t>
                      </a:r>
                      <a:r>
                        <a:rPr lang="en-US" sz="1100" b="1" i="0" u="none" strike="noStrike" noProof="0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gören</a:t>
                      </a:r>
                      <a:r>
                        <a:rPr lang="en-US" sz="1100" b="1" i="0" u="none" strike="noStrike" noProof="0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öğrenciler</a:t>
                      </a:r>
                      <a:r>
                        <a:rPr lang="en-US" sz="1100" b="1" i="0" u="none" strike="noStrike" noProof="0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ile</a:t>
                      </a:r>
                      <a:r>
                        <a:rPr lang="en-US" sz="1100" b="1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latin typeface="Univers Light"/>
                        </a:rPr>
                        <a:t>görüşmesi</a:t>
                      </a:r>
                      <a:r>
                        <a:rPr lang="en-US" sz="1100" b="1" i="0" u="none" strike="noStrike" noProof="0">
                          <a:latin typeface="Univers Light"/>
                        </a:rPr>
                        <a:t> </a:t>
                      </a:r>
                      <a:endParaRPr lang="en-US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Değerlendirme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takımının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2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üyesinin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B </a:t>
                      </a:r>
                      <a:r>
                        <a:rPr lang="en-US" sz="1100" b="1" i="0" u="none" strike="noStrike" noProof="0" err="1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fakültesinde</a:t>
                      </a:r>
                      <a:r>
                        <a:rPr lang="en-US" sz="1100" b="1" i="0" u="none" strike="noStrike" noProof="0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öğrenim</a:t>
                      </a:r>
                      <a:r>
                        <a:rPr lang="en-US" sz="1100" b="1" i="0" u="none" strike="noStrike" noProof="0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gören</a:t>
                      </a:r>
                      <a:r>
                        <a:rPr lang="en-US" sz="1100" b="1" i="0" u="none" strike="noStrike" noProof="0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öğrencilerle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görüşmesi</a:t>
                      </a:r>
                      <a:endParaRPr lang="en-US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Öğrencilerin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karar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alma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süreçlerine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katılımı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, </a:t>
                      </a:r>
                      <a:endParaRPr lang="en-US" sz="1100" b="1"/>
                    </a:p>
                    <a:p>
                      <a:pPr lvl="0">
                        <a:buNone/>
                      </a:pP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kalite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güvence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sistemi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, </a:t>
                      </a:r>
                      <a:endParaRPr lang="en-US" sz="1100" b="1"/>
                    </a:p>
                    <a:p>
                      <a:pPr lvl="0">
                        <a:buNone/>
                      </a:pP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eğitim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hizmetleri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öğrenci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destek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hizmetleri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gibi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konularda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görüşlerini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paylaşması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istenir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. </a:t>
                      </a:r>
                      <a:endParaRPr lang="en-US" sz="11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2073602"/>
                  </a:ext>
                </a:extLst>
              </a:tr>
              <a:tr h="464678">
                <a:tc>
                  <a:txBody>
                    <a:bodyPr/>
                    <a:lstStyle/>
                    <a:p>
                      <a:r>
                        <a:rPr lang="en-US" sz="1100" b="1"/>
                        <a:t>16:30-18:00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Değerlendirme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takımının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kurumun</a:t>
                      </a:r>
                      <a:r>
                        <a:rPr lang="en-US" sz="1100" b="1" i="0" u="none" strike="noStrike" noProof="0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paydaşlarıyla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görüşmesi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endParaRPr lang="en-US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İlgili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paydaşların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üniversite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hakkında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görüşleri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alınır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3444508"/>
                  </a:ext>
                </a:extLst>
              </a:tr>
              <a:tr h="533752">
                <a:tc>
                  <a:txBody>
                    <a:bodyPr/>
                    <a:lstStyle/>
                    <a:p>
                      <a:r>
                        <a:rPr lang="en-US" sz="1100" b="0"/>
                        <a:t>18:15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100" b="0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Değerlendirme</a:t>
                      </a:r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0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takımının</a:t>
                      </a:r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0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konaklama</a:t>
                      </a:r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0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yerine</a:t>
                      </a:r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0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transferi</a:t>
                      </a:r>
                      <a:endParaRPr lang="en-US" sz="11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25818"/>
                  </a:ext>
                </a:extLst>
              </a:tr>
              <a:tr h="376766">
                <a:tc>
                  <a:txBody>
                    <a:bodyPr/>
                    <a:lstStyle/>
                    <a:p>
                      <a:r>
                        <a:rPr lang="en-US" sz="1100" b="0"/>
                        <a:t>19:30-20:30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100" b="0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Akşam</a:t>
                      </a:r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0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yemeği</a:t>
                      </a:r>
                      <a:endParaRPr lang="en-US" sz="11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0"/>
                        <a:t>TAKIM ÜYELERİ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2956141"/>
                  </a:ext>
                </a:extLst>
              </a:tr>
              <a:tr h="1067503">
                <a:tc>
                  <a:txBody>
                    <a:bodyPr/>
                    <a:lstStyle/>
                    <a:p>
                      <a:r>
                        <a:rPr lang="en-US" sz="1100" b="1"/>
                        <a:t>20:30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Değerlendirme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takımı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üyelerinin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birinci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günkü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izlenimlerine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ilişkin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gözlemlerinin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değerlendirilmesi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ve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ikinci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gün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ziyaretine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ilişkin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planlamanın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konuşulduğu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bir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toplantı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yapılması</a:t>
                      </a:r>
                    </a:p>
                    <a:p>
                      <a:pPr lvl="0">
                        <a:buNone/>
                      </a:pPr>
                      <a:endParaRPr lang="en-US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Birinci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gün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edinilen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izlenimler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paylaşılır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ikinci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gün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yapılacaklar</a:t>
                      </a: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1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konuşulur</a:t>
                      </a:r>
                    </a:p>
                    <a:p>
                      <a:pPr lvl="0">
                        <a:buNone/>
                      </a:pPr>
                      <a:endParaRPr lang="en-US" sz="11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9935270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43118709-56B2-BF2C-6ED2-77BA56C4633C}"/>
              </a:ext>
            </a:extLst>
          </p:cNvPr>
          <p:cNvSpPr txBox="1"/>
          <p:nvPr/>
        </p:nvSpPr>
        <p:spPr>
          <a:xfrm>
            <a:off x="133625" y="88260"/>
            <a:ext cx="4728307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/>
              <a:t>1. </a:t>
            </a:r>
            <a:r>
              <a:rPr lang="en-US" b="1" err="1"/>
              <a:t>gün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2906152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4518A5-1C9D-79F3-349C-3E7AAFD9895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0" y="5943600"/>
            <a:ext cx="968375" cy="652463"/>
          </a:xfrm>
        </p:spPr>
        <p:txBody>
          <a:bodyPr/>
          <a:lstStyle/>
          <a:p>
            <a:fld id="{18D65601-5AE2-46FC-B138-694DDD2B510D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0383C5DC-C56A-9CF9-81ED-AB37E9D79D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3448866"/>
              </p:ext>
            </p:extLst>
          </p:nvPr>
        </p:nvGraphicFramePr>
        <p:xfrm>
          <a:off x="902137" y="341587"/>
          <a:ext cx="11171984" cy="625685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927793">
                  <a:extLst>
                    <a:ext uri="{9D8B030D-6E8A-4147-A177-3AD203B41FA5}">
                      <a16:colId xmlns:a16="http://schemas.microsoft.com/office/drawing/2014/main" val="3905464334"/>
                    </a:ext>
                  </a:extLst>
                </a:gridCol>
                <a:gridCol w="2292511">
                  <a:extLst>
                    <a:ext uri="{9D8B030D-6E8A-4147-A177-3AD203B41FA5}">
                      <a16:colId xmlns:a16="http://schemas.microsoft.com/office/drawing/2014/main" val="365891472"/>
                    </a:ext>
                  </a:extLst>
                </a:gridCol>
                <a:gridCol w="2292512">
                  <a:extLst>
                    <a:ext uri="{9D8B030D-6E8A-4147-A177-3AD203B41FA5}">
                      <a16:colId xmlns:a16="http://schemas.microsoft.com/office/drawing/2014/main" val="2266986933"/>
                    </a:ext>
                  </a:extLst>
                </a:gridCol>
                <a:gridCol w="4659168">
                  <a:extLst>
                    <a:ext uri="{9D8B030D-6E8A-4147-A177-3AD203B41FA5}">
                      <a16:colId xmlns:a16="http://schemas.microsoft.com/office/drawing/2014/main" val="800046238"/>
                    </a:ext>
                  </a:extLst>
                </a:gridCol>
              </a:tblGrid>
              <a:tr h="1026101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09:00-09:45</a:t>
                      </a:r>
                      <a:endParaRPr lang="en-US" sz="900" b="1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 i="0" u="none" strike="noStrike" noProof="0" err="1">
                          <a:latin typeface="Univers Light"/>
                        </a:rPr>
                        <a:t>Kurumun</a:t>
                      </a:r>
                      <a:r>
                        <a:rPr lang="en-US" sz="900" b="1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latin typeface="Univers Light"/>
                        </a:rPr>
                        <a:t>büyüklüğüne</a:t>
                      </a:r>
                      <a:r>
                        <a:rPr lang="en-US" sz="900" b="1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latin typeface="Univers Light"/>
                        </a:rPr>
                        <a:t>bağlı</a:t>
                      </a:r>
                      <a:r>
                        <a:rPr lang="en-US" sz="900" b="1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latin typeface="Univers Light"/>
                        </a:rPr>
                        <a:t>olarak</a:t>
                      </a:r>
                      <a:r>
                        <a:rPr lang="en-US" sz="900" b="1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latin typeface="Univers Light"/>
                        </a:rPr>
                        <a:t>değerlendirme</a:t>
                      </a:r>
                      <a:r>
                        <a:rPr lang="en-US" sz="900" b="1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latin typeface="Univers Light"/>
                        </a:rPr>
                        <a:t>takımı</a:t>
                      </a:r>
                      <a:r>
                        <a:rPr lang="en-US" sz="900" b="1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latin typeface="Univers Light"/>
                        </a:rPr>
                        <a:t>en</a:t>
                      </a:r>
                      <a:r>
                        <a:rPr lang="en-US" sz="900" b="1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latin typeface="Univers Light"/>
                        </a:rPr>
                        <a:t>az</a:t>
                      </a:r>
                      <a:r>
                        <a:rPr lang="en-US" sz="900" b="1" i="0" u="none" strike="noStrike" noProof="0">
                          <a:latin typeface="Univers Light"/>
                        </a:rPr>
                        <a:t> 2 </a:t>
                      </a:r>
                      <a:r>
                        <a:rPr lang="en-US" sz="900" b="1" i="0" u="none" strike="noStrike" noProof="0" err="1">
                          <a:latin typeface="Univers Light"/>
                        </a:rPr>
                        <a:t>kişilik</a:t>
                      </a:r>
                      <a:r>
                        <a:rPr lang="en-US" sz="900" b="1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latin typeface="Univers Light"/>
                        </a:rPr>
                        <a:t>gruplara</a:t>
                      </a:r>
                      <a:r>
                        <a:rPr lang="en-US" sz="900" b="1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latin typeface="Univers Light"/>
                        </a:rPr>
                        <a:t>ayrılıp</a:t>
                      </a:r>
                      <a:r>
                        <a:rPr lang="en-US" sz="900" b="1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latin typeface="Univers Light"/>
                        </a:rPr>
                        <a:t>eş</a:t>
                      </a:r>
                      <a:r>
                        <a:rPr lang="en-US" sz="900" b="1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latin typeface="Univers Light"/>
                        </a:rPr>
                        <a:t>zamanlı</a:t>
                      </a:r>
                      <a:r>
                        <a:rPr lang="en-US" sz="900" b="1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latin typeface="Univers Light"/>
                        </a:rPr>
                        <a:t>olarak</a:t>
                      </a:r>
                      <a:r>
                        <a:rPr lang="en-US" sz="900" b="1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latin typeface="Univers Light"/>
                        </a:rPr>
                        <a:t>farklı</a:t>
                      </a:r>
                      <a:r>
                        <a:rPr lang="en-US" sz="900" b="1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latin typeface="Univers Light"/>
                        </a:rPr>
                        <a:t>akademik</a:t>
                      </a:r>
                      <a:r>
                        <a:rPr lang="en-US" sz="900" b="1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latin typeface="Univers Light"/>
                        </a:rPr>
                        <a:t>birimlere</a:t>
                      </a:r>
                      <a:r>
                        <a:rPr lang="en-US" sz="900" b="1" i="0" u="none" strike="noStrike" noProof="0">
                          <a:latin typeface="Univers Light"/>
                        </a:rPr>
                        <a:t> (</a:t>
                      </a:r>
                      <a:r>
                        <a:rPr lang="en-US" sz="900" b="1" i="0" u="none" strike="noStrike" noProof="0" err="1">
                          <a:latin typeface="Univers Light"/>
                        </a:rPr>
                        <a:t>enstitü</a:t>
                      </a:r>
                      <a:r>
                        <a:rPr lang="en-US" sz="900" b="1" i="0" u="none" strike="noStrike" noProof="0">
                          <a:latin typeface="Univers Light"/>
                        </a:rPr>
                        <a:t>, </a:t>
                      </a:r>
                      <a:r>
                        <a:rPr lang="en-US" sz="900" b="1" i="0" u="none" strike="noStrike" noProof="0" err="1">
                          <a:latin typeface="Univers Light"/>
                        </a:rPr>
                        <a:t>yüksekokul</a:t>
                      </a:r>
                      <a:r>
                        <a:rPr lang="en-US" sz="900" b="1" i="0" u="none" strike="noStrike" noProof="0">
                          <a:latin typeface="Univers Light"/>
                        </a:rPr>
                        <a:t>, MYO vb.) </a:t>
                      </a:r>
                      <a:r>
                        <a:rPr lang="en-US" sz="900" b="1" i="0" u="none" strike="noStrike" noProof="0" err="1">
                          <a:latin typeface="Univers Light"/>
                        </a:rPr>
                        <a:t>ziyaret</a:t>
                      </a:r>
                      <a:r>
                        <a:rPr lang="en-US" sz="900" b="1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latin typeface="Univers Light"/>
                        </a:rPr>
                        <a:t>gerçekleştirebilir</a:t>
                      </a:r>
                      <a:r>
                        <a:rPr lang="en-US" sz="900" b="1" i="0" u="none" strike="noStrike" noProof="0">
                          <a:latin typeface="Univers Light"/>
                        </a:rPr>
                        <a:t>.</a:t>
                      </a:r>
                      <a:endParaRPr lang="en-US" sz="9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Değerlendirme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takımının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2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üyesinin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C </a:t>
                      </a:r>
                      <a:r>
                        <a:rPr lang="en-US" sz="900" b="1" i="0" u="none" strike="noStrike" noProof="0" err="1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Yüksekokulu</a:t>
                      </a:r>
                      <a:r>
                        <a:rPr lang="en-US" sz="900" b="1" i="0" u="none" strike="noStrike" noProof="0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/</a:t>
                      </a:r>
                      <a:r>
                        <a:rPr lang="en-US" sz="900" b="1" i="0" u="none" strike="noStrike" noProof="0" err="1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Enstitü</a:t>
                      </a:r>
                      <a:r>
                        <a:rPr lang="en-US" sz="900" b="1" i="0" u="none" strike="noStrike" noProof="0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/MYO </a:t>
                      </a:r>
                      <a:r>
                        <a:rPr lang="en-US" sz="900" b="1" i="0" u="none" strike="noStrike" noProof="0" err="1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yöneticileriyle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görüşmesi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</a:p>
                    <a:p>
                      <a:pPr lvl="0">
                        <a:buNone/>
                      </a:pPr>
                      <a:endParaRPr lang="en-US" sz="9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Değerlendirme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takımının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2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üyesinin</a:t>
                      </a:r>
                      <a:r>
                        <a:rPr lang="en-US" sz="900" b="1" i="0" u="none" strike="noStrike" noProof="0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 D </a:t>
                      </a:r>
                      <a:r>
                        <a:rPr lang="en-US" sz="900" b="1" i="0" u="none" strike="noStrike" noProof="0" err="1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Yüksekokulu</a:t>
                      </a:r>
                      <a:r>
                        <a:rPr lang="en-US" sz="900" b="1" i="0" u="none" strike="noStrike" noProof="0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/ </a:t>
                      </a:r>
                      <a:r>
                        <a:rPr lang="en-US" sz="900" b="1" i="0" u="none" strike="noStrike" noProof="0" err="1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Enstitü</a:t>
                      </a:r>
                      <a:r>
                        <a:rPr lang="en-US" sz="900" b="1" i="0" u="none" strike="noStrike" noProof="0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/ MYO </a:t>
                      </a:r>
                      <a:r>
                        <a:rPr lang="en-US" sz="900" b="1" i="0" u="none" strike="noStrike" noProof="0" err="1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yöneticileriyle</a:t>
                      </a:r>
                      <a:r>
                        <a:rPr lang="en-US" sz="900" b="1" i="0" u="none" strike="noStrike" noProof="0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görüşmesi</a:t>
                      </a:r>
                      <a:endParaRPr lang="en-US" sz="900" b="1" i="0" u="none" strike="noStrike" noProof="0">
                        <a:solidFill>
                          <a:srgbClr val="000000"/>
                        </a:solidFill>
                        <a:latin typeface="Univers Light"/>
                      </a:endParaRPr>
                    </a:p>
                    <a:p>
                      <a:pPr lvl="0">
                        <a:buNone/>
                      </a:pPr>
                      <a:endParaRPr lang="en-US" sz="9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900" b="1" i="0" u="none" strike="noStrike" noProof="0">
                        <a:solidFill>
                          <a:srgbClr val="000000"/>
                        </a:solidFill>
                        <a:latin typeface="Univers Light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Kalite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süreçlerinin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birimlere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yayılımı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,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birimlerin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hedefleri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ve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bu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hedeflerin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kurumun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stratejik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hedefleri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içerisindeki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yeri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,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paydaşların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süreçlere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katılımı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,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birimlerin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içindeki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programların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öğrenme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çıktıları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ve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sürekli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iyileşme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çalışmaları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gibi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hususlarda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bilgi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alınır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.</a:t>
                      </a:r>
                      <a:endParaRPr lang="en-US" sz="9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0001971"/>
                  </a:ext>
                </a:extLst>
              </a:tr>
              <a:tr h="955997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09:45-10:45</a:t>
                      </a:r>
                      <a:endParaRPr lang="en-US" sz="9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Değerlendirme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takımının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2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üyesinin</a:t>
                      </a:r>
                      <a:r>
                        <a:rPr lang="en-US" sz="900" b="1" i="0" u="none" strike="noStrike" noProof="0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 C </a:t>
                      </a:r>
                      <a:r>
                        <a:rPr lang="en-US" sz="900" b="1" i="0" u="none" strike="noStrike" noProof="0" err="1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Yüksekokulu</a:t>
                      </a:r>
                      <a:r>
                        <a:rPr lang="en-US" sz="900" b="1" i="0" u="none" strike="noStrike" noProof="0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/ </a:t>
                      </a:r>
                      <a:r>
                        <a:rPr lang="en-US" sz="900" b="1" i="0" u="none" strike="noStrike" noProof="0" err="1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Enstitü</a:t>
                      </a:r>
                      <a:r>
                        <a:rPr lang="en-US" sz="900" b="1" i="0" u="none" strike="noStrike" noProof="0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 /</a:t>
                      </a:r>
                      <a:r>
                        <a:rPr lang="en-US" sz="900" b="1" i="0" u="none" strike="noStrike" noProof="0" err="1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MYO'da</a:t>
                      </a:r>
                      <a:r>
                        <a:rPr lang="en-US" sz="900" b="1" i="0" u="none" strike="noStrike" noProof="0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görev</a:t>
                      </a:r>
                      <a:r>
                        <a:rPr lang="en-US" sz="900" b="1" i="0" u="none" strike="noStrike" noProof="0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yapan</a:t>
                      </a:r>
                      <a:r>
                        <a:rPr lang="en-US" sz="900" b="1" i="0" u="none" strike="noStrike" noProof="0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akademik</a:t>
                      </a:r>
                      <a:r>
                        <a:rPr lang="en-US" sz="900" b="1" i="0" u="none" strike="noStrike" noProof="0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personel</a:t>
                      </a:r>
                      <a:r>
                        <a:rPr lang="en-US" sz="900" b="1" i="0" u="none" strike="noStrike" noProof="0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ile</a:t>
                      </a:r>
                      <a:r>
                        <a:rPr lang="en-US" sz="900" b="1" i="0" u="none" strike="noStrike" noProof="0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görüşmesi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endParaRPr lang="en-US" sz="9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Değerlendirme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takımının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2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üyesinin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D </a:t>
                      </a:r>
                      <a:r>
                        <a:rPr lang="en-US" sz="900" b="1" i="0" u="none" strike="noStrike" noProof="0" err="1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yüksekokulu</a:t>
                      </a:r>
                      <a:r>
                        <a:rPr lang="en-US" sz="900" b="1" i="0" u="none" strike="noStrike" noProof="0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 /</a:t>
                      </a:r>
                      <a:r>
                        <a:rPr lang="en-US" sz="900" b="1" i="0" u="none" strike="noStrike" noProof="0" err="1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Enstitü</a:t>
                      </a:r>
                      <a:r>
                        <a:rPr lang="en-US" sz="900" b="1" i="0" u="none" strike="noStrike" noProof="0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 /</a:t>
                      </a:r>
                      <a:r>
                        <a:rPr lang="en-US" sz="900" b="1" i="0" u="none" strike="noStrike" noProof="0" err="1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MYO’da</a:t>
                      </a:r>
                      <a:r>
                        <a:rPr lang="en-US" sz="900" b="1" i="0" u="none" strike="noStrike" noProof="0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görev</a:t>
                      </a:r>
                      <a:r>
                        <a:rPr lang="en-US" sz="900" b="1" i="0" u="none" strike="noStrike" noProof="0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yapan</a:t>
                      </a:r>
                      <a:r>
                        <a:rPr lang="en-US" sz="900" b="1" i="0" u="none" strike="noStrike" noProof="0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akademik</a:t>
                      </a:r>
                      <a:r>
                        <a:rPr lang="en-US" sz="900" b="1" i="0" u="none" strike="noStrike" noProof="0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personel</a:t>
                      </a:r>
                      <a:r>
                        <a:rPr lang="en-US" sz="900" b="1" i="0" u="none" strike="noStrike" noProof="0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ile</a:t>
                      </a:r>
                      <a:r>
                        <a:rPr lang="en-US" sz="900" b="1" i="0" u="none" strike="noStrike" noProof="0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görüşmesi</a:t>
                      </a:r>
                      <a:endParaRPr lang="en-US" sz="9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Öğretim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elemanlarının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üst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yönetim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ile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ilişkileri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incelenir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,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kalite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güvence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sisteminin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öğretim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elemanlarının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faaliyetlerindeki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rolü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, yeni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akademik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personelin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işe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alımı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,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akademik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personelinin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kendisini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geliştirmesi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ve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motivasyonu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ile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ilgili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politikaları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hakkında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görüş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alınır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. (Bu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görüşmeye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birim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yöneticilerinin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katılmaması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önemle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dikkate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alınmalıdır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. Bu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toplantıya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sadece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akademik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personel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katılmalıdır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.) </a:t>
                      </a:r>
                      <a:endParaRPr lang="en-US" sz="9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9478693"/>
                  </a:ext>
                </a:extLst>
              </a:tr>
              <a:tr h="758424">
                <a:tc>
                  <a:txBody>
                    <a:bodyPr/>
                    <a:lstStyle/>
                    <a:p>
                      <a:r>
                        <a:rPr lang="en-US" sz="900" b="1"/>
                        <a:t>10:45-11:45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Değerlendirme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takımının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2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üyesinin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C </a:t>
                      </a:r>
                      <a:r>
                        <a:rPr lang="en-US" sz="900" b="1" i="0" u="none" strike="noStrike" noProof="0" err="1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Yüksekokulu</a:t>
                      </a:r>
                      <a:r>
                        <a:rPr lang="en-US" sz="900" b="1" i="0" u="none" strike="noStrike" noProof="0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enstitü</a:t>
                      </a:r>
                      <a:r>
                        <a:rPr lang="en-US" sz="900" b="1" i="0" u="none" strike="noStrike" noProof="0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ve</a:t>
                      </a:r>
                      <a:r>
                        <a:rPr lang="en-US" sz="900" b="1" i="0" u="none" strike="noStrike" noProof="0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MYO'da</a:t>
                      </a:r>
                      <a:r>
                        <a:rPr lang="en-US" sz="900" b="1" i="0" u="none" strike="noStrike" noProof="0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öğrenim</a:t>
                      </a:r>
                      <a:r>
                        <a:rPr lang="en-US" sz="900" b="1" i="0" u="none" strike="noStrike" noProof="0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gören</a:t>
                      </a:r>
                      <a:r>
                        <a:rPr lang="en-US" sz="900" b="1" i="0" u="none" strike="noStrike" noProof="0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öğrenciler</a:t>
                      </a:r>
                      <a:r>
                        <a:rPr lang="en-US" sz="900" b="1" i="0" u="none" strike="noStrike" noProof="0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ile</a:t>
                      </a:r>
                      <a:r>
                        <a:rPr lang="en-US" sz="900" b="1" i="0" u="none" strike="noStrike" noProof="0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görüşmesi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Değerlendirme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takımının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2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üyesin</a:t>
                      </a:r>
                      <a:r>
                        <a:rPr lang="en-US" sz="900" b="1" i="0" u="none" strike="noStrike" noProof="0" err="1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in</a:t>
                      </a:r>
                      <a:r>
                        <a:rPr lang="en-US" sz="900" b="1" i="0" u="none" strike="noStrike" noProof="0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 D </a:t>
                      </a:r>
                      <a:r>
                        <a:rPr lang="en-US" sz="900" b="1" i="0" u="none" strike="noStrike" noProof="0" err="1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Yüksekokulu</a:t>
                      </a:r>
                      <a:r>
                        <a:rPr lang="en-US" sz="900" b="1" i="0" u="none" strike="noStrike" noProof="0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/ </a:t>
                      </a:r>
                      <a:r>
                        <a:rPr lang="en-US" sz="900" b="1" i="0" u="none" strike="noStrike" noProof="0" err="1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enstitü</a:t>
                      </a:r>
                      <a:r>
                        <a:rPr lang="en-US" sz="900" b="1" i="0" u="none" strike="noStrike" noProof="0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/ </a:t>
                      </a:r>
                      <a:r>
                        <a:rPr lang="en-US" sz="900" b="1" i="0" u="none" strike="noStrike" noProof="0" err="1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MYO’da</a:t>
                      </a:r>
                      <a:r>
                        <a:rPr lang="en-US" sz="900" b="1" i="0" u="none" strike="noStrike" noProof="0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öğrenim</a:t>
                      </a:r>
                      <a:r>
                        <a:rPr lang="en-US" sz="900" b="1" i="0" u="none" strike="noStrike" noProof="0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gören</a:t>
                      </a:r>
                      <a:r>
                        <a:rPr lang="en-US" sz="900" b="1" i="0" u="none" strike="noStrike" noProof="0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öğrenciler</a:t>
                      </a:r>
                      <a:r>
                        <a:rPr lang="en-US" sz="900" b="1" i="0" u="none" strike="noStrike" noProof="0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ile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görüşmesi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Öğrencilerin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karar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alma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süreçlerine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katılımı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,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kalite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güvence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sistemi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,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eğitim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hizmetleri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,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öğrenci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destek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hizmetleri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gibi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konularda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görüşlerini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paylaşması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istenir</a:t>
                      </a:r>
                      <a:endParaRPr lang="en-US" sz="900" b="1" i="0" u="none" strike="noStrike" noProof="0">
                        <a:solidFill>
                          <a:srgbClr val="000000"/>
                        </a:solidFill>
                        <a:latin typeface="Univers Ligh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9345930"/>
                  </a:ext>
                </a:extLst>
              </a:tr>
              <a:tr h="1250461">
                <a:tc>
                  <a:txBody>
                    <a:bodyPr/>
                    <a:lstStyle/>
                    <a:p>
                      <a:r>
                        <a:rPr lang="en-US" sz="900" b="1"/>
                        <a:t>14:00-15:00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Üniversitede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bulunan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idari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birimlerin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(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Personel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Daire Başkanlığı,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Sağlık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,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Kültür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ve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Spor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Dairesi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Başkanlığı,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Öğrenci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İşleri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Daire Başkanlığı,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Kütüphane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ve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Dokümantasyon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Dairesi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Başkanlığı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ve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Kariyer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Merkezi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,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Engelli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Öğrenci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Birimi vb.) </a:t>
                      </a:r>
                      <a:r>
                        <a:rPr lang="en-US" sz="900" b="1" i="0" u="none" strike="noStrike" noProof="0" err="1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yöneticileriyle</a:t>
                      </a:r>
                      <a:r>
                        <a:rPr lang="en-US" sz="900" b="1" i="0" u="none" strike="noStrike" noProof="0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görüşme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gerçekleştirilmesi</a:t>
                      </a:r>
                      <a:endParaRPr lang="en-US" sz="900" b="1" i="0" u="none" strike="noStrike" noProof="0">
                        <a:solidFill>
                          <a:srgbClr val="000000"/>
                        </a:solidFill>
                        <a:latin typeface="Univers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İdareyi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birimlerin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yöneticileri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ile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bir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araya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gelerek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kalite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süreçlerinin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birimlere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yayılımı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birimlerin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hedefleri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ve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bu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hedeflerin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kurumun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stratejik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hedefleri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içerisindeki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yeri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,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paydaşların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süreçlere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katılımı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ve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sürekli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iyileştirme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çalışmaları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hakkında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görüşleri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alınır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20741"/>
                  </a:ext>
                </a:extLst>
              </a:tr>
              <a:tr h="638256">
                <a:tc>
                  <a:txBody>
                    <a:bodyPr/>
                    <a:lstStyle/>
                    <a:p>
                      <a:r>
                        <a:rPr lang="en-US" sz="900" b="1"/>
                        <a:t>15:00-16:00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Seçilen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idari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birimlerde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bulunan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idari</a:t>
                      </a:r>
                      <a:r>
                        <a:rPr lang="en-US" sz="900" b="1" i="0" u="none" strike="noStrike" noProof="0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personelle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görüşülmesi</a:t>
                      </a:r>
                      <a:endParaRPr lang="en-US" sz="900" b="1" i="0" u="none" strike="noStrike" noProof="0">
                        <a:solidFill>
                          <a:srgbClr val="000000"/>
                        </a:solidFill>
                        <a:latin typeface="Univers Light"/>
                      </a:endParaRPr>
                    </a:p>
                    <a:p>
                      <a:pPr lvl="0">
                        <a:buNone/>
                      </a:pPr>
                      <a:endParaRPr lang="en-US" sz="9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Toplantıda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idari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personelinin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yönetimi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ile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ilişkileri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,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kalite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güvence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sistemindeki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rolleri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,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mesleki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gelişimi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ve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motivasyonu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,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kurum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içi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iletişim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gibi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hususlar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ele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alınır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2435066"/>
                  </a:ext>
                </a:extLst>
              </a:tr>
              <a:tr h="892262">
                <a:tc>
                  <a:txBody>
                    <a:bodyPr/>
                    <a:lstStyle/>
                    <a:p>
                      <a:r>
                        <a:rPr lang="en-US" sz="900" b="1"/>
                        <a:t>16:00-17:30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Üniversitede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bulunan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araştırma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birim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(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Aktif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araştırma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merkezleri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,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Teknokent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,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Teknoloji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Transfer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Ofisleri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vb.) </a:t>
                      </a:r>
                      <a:r>
                        <a:rPr lang="en-US" sz="900" b="1" i="0" u="none" strike="noStrike" noProof="0" err="1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yöneticileriyle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görüşme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endParaRPr lang="en-US" sz="9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Araştırma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birimlerinin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hedefleri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ve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bu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hedeflerin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kurumun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stratejik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hedefleri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içindeki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yeri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,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paydaşların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süreçlere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katılma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,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kalite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süreçleri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ve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sürekli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iyileşme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çalışmaları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görüşülür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.</a:t>
                      </a:r>
                      <a:endParaRPr lang="en-US" sz="9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108737"/>
                  </a:ext>
                </a:extLst>
              </a:tr>
              <a:tr h="709897">
                <a:tc>
                  <a:txBody>
                    <a:bodyPr/>
                    <a:lstStyle/>
                    <a:p>
                      <a:r>
                        <a:rPr lang="en-US" sz="900" b="1"/>
                        <a:t>19:30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Değerlendirme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takımı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tarafından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kurum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değerlendirme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formunun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doldurulması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ve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çıkış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görüşmesinde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sözlü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olarak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iletilecek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çıkış</a:t>
                      </a:r>
                      <a:r>
                        <a:rPr lang="en-US" sz="900" b="1" i="0" u="none" strike="noStrike" noProof="0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chemeClr val="accent6">
                              <a:lumMod val="76000"/>
                            </a:schemeClr>
                          </a:solidFill>
                          <a:latin typeface="Univers Light"/>
                        </a:rPr>
                        <a:t>bildirimi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hazırlanması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endParaRPr lang="en-US" sz="9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900" b="1" i="0" u="none" strike="noStrike" noProof="0">
                        <a:solidFill>
                          <a:srgbClr val="000000"/>
                        </a:solidFill>
                        <a:latin typeface="Univers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Değerlendirme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takımı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bir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araya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gelerek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kurum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değerlendirme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formunu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doldururlar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ve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çıkış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görüşmesinde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sözlü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olarak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iletilecek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çıkış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bildirimi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için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hazırlık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9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yapar</a:t>
                      </a: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.</a:t>
                      </a:r>
                      <a:endParaRPr lang="en-US" sz="9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53409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BA0EE54D-7E68-E6B3-F879-E606A03A8625}"/>
              </a:ext>
            </a:extLst>
          </p:cNvPr>
          <p:cNvSpPr txBox="1"/>
          <p:nvPr/>
        </p:nvSpPr>
        <p:spPr>
          <a:xfrm>
            <a:off x="133625" y="88260"/>
            <a:ext cx="4728307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/>
              <a:t>2. </a:t>
            </a:r>
            <a:r>
              <a:rPr lang="en-US" b="1" err="1"/>
              <a:t>gün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554382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AD73334C-2677-713C-2F24-A234F7D3F108}"/>
              </a:ext>
            </a:extLst>
          </p:cNvPr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2867202137"/>
              </p:ext>
            </p:extLst>
          </p:nvPr>
        </p:nvGraphicFramePr>
        <p:xfrm>
          <a:off x="1445172" y="700689"/>
          <a:ext cx="10194714" cy="5068269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3398238">
                  <a:extLst>
                    <a:ext uri="{9D8B030D-6E8A-4147-A177-3AD203B41FA5}">
                      <a16:colId xmlns:a16="http://schemas.microsoft.com/office/drawing/2014/main" val="1751419296"/>
                    </a:ext>
                  </a:extLst>
                </a:gridCol>
                <a:gridCol w="3398238">
                  <a:extLst>
                    <a:ext uri="{9D8B030D-6E8A-4147-A177-3AD203B41FA5}">
                      <a16:colId xmlns:a16="http://schemas.microsoft.com/office/drawing/2014/main" val="1983891932"/>
                    </a:ext>
                  </a:extLst>
                </a:gridCol>
                <a:gridCol w="3398238">
                  <a:extLst>
                    <a:ext uri="{9D8B030D-6E8A-4147-A177-3AD203B41FA5}">
                      <a16:colId xmlns:a16="http://schemas.microsoft.com/office/drawing/2014/main" val="3698493970"/>
                    </a:ext>
                  </a:extLst>
                </a:gridCol>
              </a:tblGrid>
              <a:tr h="152357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b="1"/>
                        <a:t>09:00-09:45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noProof="0" err="1">
                          <a:latin typeface="Univers Light"/>
                        </a:rPr>
                        <a:t>Rektörle</a:t>
                      </a:r>
                      <a:r>
                        <a:rPr lang="en-US" sz="1800" b="1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1800" b="1" i="0" u="none" strike="noStrike" noProof="0" err="1">
                          <a:latin typeface="Univers Light"/>
                        </a:rPr>
                        <a:t>kısa</a:t>
                      </a:r>
                      <a:r>
                        <a:rPr lang="en-US" sz="1800" b="1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1800" b="1" i="0" u="none" strike="noStrike" noProof="0" err="1">
                          <a:latin typeface="Univers Light"/>
                        </a:rPr>
                        <a:t>bir</a:t>
                      </a:r>
                      <a:r>
                        <a:rPr lang="en-US" sz="1800" b="1" i="0" u="none" strike="noStrike" noProof="0">
                          <a:latin typeface="Univers Light"/>
                        </a:rPr>
                        <a:t> </a:t>
                      </a:r>
                      <a:r>
                        <a:rPr lang="en-US" sz="1800" b="1" i="0" u="none" strike="noStrike" noProof="0" err="1">
                          <a:latin typeface="Univers Light"/>
                        </a:rPr>
                        <a:t>görüşme</a:t>
                      </a:r>
                      <a:endParaRPr lang="en-US" b="1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800" b="1" i="0" u="none" strike="noStrike" noProof="0">
                        <a:latin typeface="Univers Light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noProof="0">
                          <a:latin typeface="Univers Light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Ziyaret</a:t>
                      </a:r>
                      <a:r>
                        <a:rPr lang="en-US" sz="18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8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süreci</a:t>
                      </a:r>
                      <a:r>
                        <a:rPr lang="en-US" sz="18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8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ve</a:t>
                      </a:r>
                      <a:r>
                        <a:rPr lang="en-US" sz="18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8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çıkış</a:t>
                      </a:r>
                      <a:r>
                        <a:rPr lang="en-US" sz="18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8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bildiriminde</a:t>
                      </a:r>
                      <a:r>
                        <a:rPr lang="en-US" sz="18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8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yer</a:t>
                      </a:r>
                      <a:r>
                        <a:rPr lang="en-US" sz="18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8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alacak</a:t>
                      </a:r>
                      <a:r>
                        <a:rPr lang="en-US" sz="18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8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hususlarla</a:t>
                      </a:r>
                      <a:r>
                        <a:rPr lang="en-US" sz="18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8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ilgili</a:t>
                      </a:r>
                      <a:r>
                        <a:rPr lang="en-US" sz="18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8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gerekli</a:t>
                      </a:r>
                      <a:r>
                        <a:rPr lang="en-US" sz="18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8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paylaşımlar</a:t>
                      </a:r>
                      <a:r>
                        <a:rPr lang="en-US" sz="18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8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yapılır</a:t>
                      </a:r>
                      <a:r>
                        <a:rPr lang="en-US" sz="18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.</a:t>
                      </a:r>
                      <a:endParaRPr lang="en-US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3376382"/>
                  </a:ext>
                </a:extLst>
              </a:tr>
              <a:tr h="3067538">
                <a:tc>
                  <a:txBody>
                    <a:bodyPr/>
                    <a:lstStyle/>
                    <a:p>
                      <a:r>
                        <a:rPr lang="en-US" b="1"/>
                        <a:t>09:45-11:45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çıkış</a:t>
                      </a:r>
                      <a:r>
                        <a:rPr lang="en-US" sz="18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8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görüşmesi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Rektör</a:t>
                      </a:r>
                      <a:r>
                        <a:rPr lang="en-US" sz="18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8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ve</a:t>
                      </a:r>
                      <a:r>
                        <a:rPr lang="en-US" sz="18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8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rektörün</a:t>
                      </a:r>
                      <a:r>
                        <a:rPr lang="en-US" sz="18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8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davet</a:t>
                      </a:r>
                      <a:r>
                        <a:rPr lang="en-US" sz="18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8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edeceği</a:t>
                      </a:r>
                      <a:r>
                        <a:rPr lang="en-US" sz="18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8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ilgili</a:t>
                      </a:r>
                      <a:r>
                        <a:rPr lang="en-US" sz="18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8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kurum</a:t>
                      </a:r>
                      <a:r>
                        <a:rPr lang="en-US" sz="18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8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yetkilileriyle</a:t>
                      </a:r>
                      <a:r>
                        <a:rPr lang="en-US" sz="18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8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çıkış</a:t>
                      </a:r>
                      <a:r>
                        <a:rPr lang="en-US" sz="18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8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görüşmesi</a:t>
                      </a:r>
                      <a:r>
                        <a:rPr lang="en-US" sz="18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8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yapılır</a:t>
                      </a:r>
                      <a:r>
                        <a:rPr lang="en-US" sz="18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8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çıkış</a:t>
                      </a:r>
                      <a:r>
                        <a:rPr lang="en-US" sz="18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8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bildirimi</a:t>
                      </a:r>
                      <a:r>
                        <a:rPr lang="en-US" sz="18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8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takım</a:t>
                      </a:r>
                      <a:r>
                        <a:rPr lang="en-US" sz="18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8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başkanı</a:t>
                      </a:r>
                      <a:r>
                        <a:rPr lang="en-US" sz="18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8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ve</a:t>
                      </a:r>
                      <a:r>
                        <a:rPr lang="en-US" sz="18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8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değerlendiriciler</a:t>
                      </a:r>
                      <a:r>
                        <a:rPr lang="en-US" sz="18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8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tarafından</a:t>
                      </a:r>
                      <a:r>
                        <a:rPr lang="en-US" sz="18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8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sözlü</a:t>
                      </a:r>
                      <a:r>
                        <a:rPr lang="en-US" sz="18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8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olarak</a:t>
                      </a:r>
                      <a:r>
                        <a:rPr lang="en-US" sz="18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8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sunulur</a:t>
                      </a:r>
                      <a:r>
                        <a:rPr lang="en-US" sz="18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8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soru</a:t>
                      </a:r>
                      <a:r>
                        <a:rPr lang="en-US" sz="18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8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yanıt</a:t>
                      </a:r>
                      <a:r>
                        <a:rPr lang="en-US" sz="18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8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bölümünü</a:t>
                      </a:r>
                      <a:r>
                        <a:rPr lang="en-US" sz="18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8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takiben</a:t>
                      </a:r>
                      <a:r>
                        <a:rPr lang="en-US" sz="18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8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toplantı</a:t>
                      </a:r>
                      <a:r>
                        <a:rPr lang="en-US" sz="18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8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rektör</a:t>
                      </a:r>
                      <a:r>
                        <a:rPr lang="en-US" sz="18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8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ve</a:t>
                      </a:r>
                      <a:r>
                        <a:rPr lang="en-US" sz="18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8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takım</a:t>
                      </a:r>
                      <a:r>
                        <a:rPr lang="en-US" sz="18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8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başkanı</a:t>
                      </a:r>
                      <a:r>
                        <a:rPr lang="en-US" sz="18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8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tarafından</a:t>
                      </a:r>
                      <a:r>
                        <a:rPr lang="en-US" sz="18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 </a:t>
                      </a:r>
                      <a:r>
                        <a:rPr lang="en-US" sz="1800" b="1" i="0" u="none" strike="noStrike" noProof="0" err="1">
                          <a:solidFill>
                            <a:srgbClr val="000000"/>
                          </a:solidFill>
                          <a:latin typeface="Univers Light"/>
                        </a:rPr>
                        <a:t>sonlandırılır</a:t>
                      </a:r>
                      <a:r>
                        <a:rPr lang="en-US" sz="1800" b="1" i="0" u="none" strike="noStrike" noProof="0">
                          <a:solidFill>
                            <a:srgbClr val="000000"/>
                          </a:solidFill>
                          <a:latin typeface="Univers Light"/>
                        </a:rPr>
                        <a:t>.</a:t>
                      </a:r>
                    </a:p>
                    <a:p>
                      <a:pPr lvl="0">
                        <a:buNone/>
                      </a:pPr>
                      <a:endParaRPr lang="en-US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6734544"/>
                  </a:ext>
                </a:extLst>
              </a:tr>
              <a:tr h="477161">
                <a:tc>
                  <a:txBody>
                    <a:bodyPr/>
                    <a:lstStyle/>
                    <a:p>
                      <a:r>
                        <a:rPr lang="en-US"/>
                        <a:t>12:00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err="1"/>
                        <a:t>Kurumdan</a:t>
                      </a:r>
                      <a:r>
                        <a:rPr lang="en-US"/>
                        <a:t> </a:t>
                      </a:r>
                      <a:r>
                        <a:rPr lang="en-US" err="1"/>
                        <a:t>ayrılış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9854274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624424-3EC6-A47A-4D8C-54740486DCEC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8D65601-5AE2-46FC-B138-694DDD2B510D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9B2F61-C108-894F-4BAA-DAE10841D8CD}"/>
              </a:ext>
            </a:extLst>
          </p:cNvPr>
          <p:cNvSpPr txBox="1"/>
          <p:nvPr/>
        </p:nvSpPr>
        <p:spPr>
          <a:xfrm>
            <a:off x="133625" y="88260"/>
            <a:ext cx="4728307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/>
              <a:t>3. </a:t>
            </a:r>
            <a:r>
              <a:rPr lang="en-US" b="1" err="1"/>
              <a:t>gün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5819562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61384-8C2A-AC46-D296-2DF95CBF1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8031" y="1068169"/>
            <a:ext cx="10115939" cy="2681549"/>
          </a:xfrm>
        </p:spPr>
        <p:txBody>
          <a:bodyPr/>
          <a:lstStyle/>
          <a:p>
            <a:r>
              <a:rPr lang="en-US" dirty="0"/>
              <a:t>İLGİNİZ İÇİN TEŞEKKÜR EDERİZ</a:t>
            </a:r>
            <a:endParaRPr lang="en-Z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F606B8-D15C-3916-2C66-49DEC593A3C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038031" y="4027047"/>
            <a:ext cx="10115939" cy="176278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334062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Custom 2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8696B"/>
      </a:accent1>
      <a:accent2>
        <a:srgbClr val="95B8BF"/>
      </a:accent2>
      <a:accent3>
        <a:srgbClr val="BFD4D9"/>
      </a:accent3>
      <a:accent4>
        <a:srgbClr val="5B4839"/>
      </a:accent4>
      <a:accent5>
        <a:srgbClr val="C3A398"/>
      </a:accent5>
      <a:accent6>
        <a:srgbClr val="CA553E"/>
      </a:accent6>
      <a:hlink>
        <a:srgbClr val="0563C1"/>
      </a:hlink>
      <a:folHlink>
        <a:srgbClr val="954F72"/>
      </a:folHlink>
    </a:clrScheme>
    <a:fontScheme name="Custom 30">
      <a:majorFont>
        <a:latin typeface="Tisa Offc Serif Pro"/>
        <a:ea typeface=""/>
        <a:cs typeface=""/>
      </a:majorFont>
      <a:minorFont>
        <a:latin typeface="Univer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>
          <a:solidFill>
            <a:schemeClr val="accent5">
              <a:lumMod val="20000"/>
              <a:lumOff val="8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M78544816_Win32_SL_V10" id="{8934A6D9-B969-498F-A646-4B502FD69C4E}" vid="{AA78C1C8-456D-41A9-83FC-BC8B9A8EE3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BDD27D0-5B6E-4A0E-95B2-BB37F9D88615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A98CD342-50C4-441F-B4A3-7D5ADB05713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FAE0208-DBD5-43E1-AC6B-D2AD9623F0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419</Words>
  <Application>Microsoft Office PowerPoint</Application>
  <PresentationFormat>Widescreen</PresentationFormat>
  <Paragraphs>118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Custom</vt:lpstr>
      <vt:lpstr>KAP (KURUMSAL AKREDİTASYON PROGRAMI) İZLEME TAKIMI PROGRAM İZLENCESİ</vt:lpstr>
      <vt:lpstr>KAP İZLEME TAKIMI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İLGİNİZ İÇİN TEŞEKKÜR EDERİZ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416</cp:revision>
  <dcterms:created xsi:type="dcterms:W3CDTF">2024-10-04T07:38:53Z</dcterms:created>
  <dcterms:modified xsi:type="dcterms:W3CDTF">2024-10-04T10:24:39Z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